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86" r:id="rId33"/>
    <p:sldId id="291" r:id="rId34"/>
    <p:sldId id="288" r:id="rId35"/>
    <p:sldId id="289" r:id="rId36"/>
    <p:sldId id="293" r:id="rId37"/>
    <p:sldId id="292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0918-0E7B-4E79-95AD-A5685379606B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8D326-1418-4E1B-BC53-01A4E25112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8D326-1418-4E1B-BC53-01A4E25112BF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2223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Отечественная культура во второй половине 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начале 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XXI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гаг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1676400" cy="2438400"/>
          </a:xfrm>
          <a:prstGeom prst="rect">
            <a:avLst/>
          </a:prstGeom>
        </p:spPr>
      </p:pic>
      <p:pic>
        <p:nvPicPr>
          <p:cNvPr id="5" name="Рисунок 4" descr="солженицы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40768"/>
            <a:ext cx="1800200" cy="2454817"/>
          </a:xfrm>
          <a:prstGeom prst="rect">
            <a:avLst/>
          </a:prstGeom>
        </p:spPr>
      </p:pic>
      <p:pic>
        <p:nvPicPr>
          <p:cNvPr id="6" name="Рисунок 5" descr="тупол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31989"/>
            <a:ext cx="1927377" cy="2726011"/>
          </a:xfrm>
          <a:prstGeom prst="rect">
            <a:avLst/>
          </a:prstGeom>
        </p:spPr>
      </p:pic>
      <p:pic>
        <p:nvPicPr>
          <p:cNvPr id="7" name="Рисунок 6" descr="мг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7524" y="3491693"/>
            <a:ext cx="3866476" cy="3366307"/>
          </a:xfrm>
          <a:prstGeom prst="rect">
            <a:avLst/>
          </a:prstGeom>
        </p:spPr>
      </p:pic>
      <p:pic>
        <p:nvPicPr>
          <p:cNvPr id="8" name="Рисунок 7" descr="храм христа спасител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3632" y="836712"/>
            <a:ext cx="2150368" cy="2519963"/>
          </a:xfrm>
          <a:prstGeom prst="rect">
            <a:avLst/>
          </a:prstGeom>
        </p:spPr>
      </p:pic>
      <p:pic>
        <p:nvPicPr>
          <p:cNvPr id="9" name="Рисунок 8" descr="ядерная бомба 19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905756"/>
            <a:ext cx="2743200" cy="1952244"/>
          </a:xfrm>
          <a:prstGeom prst="rect">
            <a:avLst/>
          </a:prstGeom>
        </p:spPr>
      </p:pic>
      <p:pic>
        <p:nvPicPr>
          <p:cNvPr id="10" name="Рисунок 9" descr="19033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1340768"/>
            <a:ext cx="2507157" cy="2088232"/>
          </a:xfrm>
          <a:prstGeom prst="rect">
            <a:avLst/>
          </a:prstGeom>
        </p:spPr>
      </p:pic>
      <p:pic>
        <p:nvPicPr>
          <p:cNvPr id="11" name="Рисунок 10" descr="0_3c2bd_3ffce240_X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2564904"/>
            <a:ext cx="3463032" cy="22856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 smtClean="0"/>
              <a:t>Проектированием новых, сверхскоростных самолетов занимались авиаконструкторы:</a:t>
            </a:r>
          </a:p>
          <a:p>
            <a:endParaRPr lang="ru-RU" dirty="0"/>
          </a:p>
        </p:txBody>
      </p:sp>
      <p:pic>
        <p:nvPicPr>
          <p:cNvPr id="4" name="Рисунок 3" descr="ильюш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564904"/>
            <a:ext cx="2814205" cy="303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587727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С.В Ильюшин</a:t>
            </a:r>
            <a:endParaRPr lang="ru-RU" sz="2000" b="1" dirty="0"/>
          </a:p>
        </p:txBody>
      </p:sp>
      <p:pic>
        <p:nvPicPr>
          <p:cNvPr id="6" name="Рисунок 5" descr="тупо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564904"/>
            <a:ext cx="2376264" cy="3228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60212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А.Н Туполев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2241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Советские ученые успешно трудились в ракетно-космической области:</a:t>
            </a:r>
          </a:p>
        </p:txBody>
      </p:sp>
      <p:sp>
        <p:nvSpPr>
          <p:cNvPr id="4" name="Рамка 3"/>
          <p:cNvSpPr/>
          <p:nvPr/>
        </p:nvSpPr>
        <p:spPr>
          <a:xfrm>
            <a:off x="539552" y="2132856"/>
            <a:ext cx="8352928" cy="936104"/>
          </a:xfrm>
          <a:prstGeom prst="frame">
            <a:avLst>
              <a:gd name="adj1" fmla="val 10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 руководством  С.П Королева были созданы баллистическая ракета и пилотируемые космические корабли.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39552" y="3068960"/>
            <a:ext cx="8352928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октября 1957 года в СССР был запушен 1-ый искусственный  спутник Земли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39552" y="4797152"/>
            <a:ext cx="8352928" cy="10081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1965 году состоялся первый  выход человека в космос, осуществленный летчиком-космонавтом А.А Леоновым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539552" y="3933056"/>
            <a:ext cx="8352928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 апреля 1961 года Ю.А Гагарин первым совершил полет вокруг Земли на космическом корабле «Восток»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о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7704" cy="3123865"/>
          </a:xfrm>
        </p:spPr>
      </p:pic>
      <p:sp>
        <p:nvSpPr>
          <p:cNvPr id="5" name="TextBox 4"/>
          <p:cNvSpPr txBox="1"/>
          <p:nvPr/>
        </p:nvSpPr>
        <p:spPr>
          <a:xfrm>
            <a:off x="0" y="3212976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С.П Королев</a:t>
            </a:r>
            <a:endParaRPr lang="ru-RU" b="1" dirty="0"/>
          </a:p>
        </p:txBody>
      </p:sp>
      <p:pic>
        <p:nvPicPr>
          <p:cNvPr id="6" name="Рисунок 5" descr="гагар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0"/>
            <a:ext cx="2160240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Ю.А Гагарин</a:t>
            </a:r>
            <a:endParaRPr lang="ru-RU" b="1" dirty="0"/>
          </a:p>
        </p:txBody>
      </p:sp>
      <p:pic>
        <p:nvPicPr>
          <p:cNvPr id="8" name="Рисунок 7" descr="Leonow,_Alexe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4664"/>
            <a:ext cx="3398904" cy="2353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А.А Леонов</a:t>
            </a:r>
            <a:endParaRPr lang="ru-RU" b="1" dirty="0"/>
          </a:p>
        </p:txBody>
      </p:sp>
      <p:pic>
        <p:nvPicPr>
          <p:cNvPr id="10" name="Рисунок 9" descr="sputnik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3239344" cy="2108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593467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1-ый  спутник Земли</a:t>
            </a:r>
            <a:endParaRPr lang="ru-RU" b="1" dirty="0"/>
          </a:p>
        </p:txBody>
      </p:sp>
      <p:pic>
        <p:nvPicPr>
          <p:cNvPr id="12" name="Рисунок 11" descr="вост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8292" y="3717032"/>
            <a:ext cx="3322416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20072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«Восток»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Исследователи добились значительных результатов в области кибернетики, электроники  вычислительной техники.</a:t>
            </a:r>
          </a:p>
          <a:p>
            <a:r>
              <a:rPr lang="ru-RU" sz="2400" b="1" dirty="0" smtClean="0"/>
              <a:t>Нобелевской премии были удостоены:</a:t>
            </a:r>
          </a:p>
          <a:p>
            <a:endParaRPr lang="ru-RU" sz="2400" b="1" dirty="0" smtClean="0"/>
          </a:p>
          <a:p>
            <a:endParaRPr lang="ru-RU" sz="2800" b="1" dirty="0"/>
          </a:p>
        </p:txBody>
      </p:sp>
      <p:pic>
        <p:nvPicPr>
          <p:cNvPr id="4" name="Рисунок 3" descr="Ba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68960"/>
            <a:ext cx="2053580" cy="290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Н.Г Басов</a:t>
            </a:r>
            <a:endParaRPr lang="ru-RU" b="1" dirty="0"/>
          </a:p>
        </p:txBody>
      </p:sp>
      <p:pic>
        <p:nvPicPr>
          <p:cNvPr id="6" name="Рисунок 5" descr="прохо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234" y="2996952"/>
            <a:ext cx="2087505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А.М Прохоров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b="1" dirty="0" smtClean="0"/>
              <a:t>Нобелевскими лауреатами стали:</a:t>
            </a:r>
          </a:p>
          <a:p>
            <a:endParaRPr lang="ru-RU" b="1" dirty="0"/>
          </a:p>
        </p:txBody>
      </p:sp>
      <p:pic>
        <p:nvPicPr>
          <p:cNvPr id="4" name="Рисунок 3" descr="ланда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2305260" cy="3383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Л.Д Ландау</a:t>
            </a:r>
            <a:endParaRPr lang="ru-RU" b="1" dirty="0"/>
          </a:p>
        </p:txBody>
      </p:sp>
      <p:pic>
        <p:nvPicPr>
          <p:cNvPr id="6" name="Рисунок 5" descr="семе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2417381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М.Н Семенов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XX </a:t>
            </a:r>
            <a:r>
              <a:rPr lang="ru-RU" sz="2800" b="1" dirty="0" smtClean="0"/>
              <a:t>съезд КПСС создал предпосылки для формирования новых подходов познания общества. Появились интересные публикации по отечественной истории («Очерки исторической науки в СССР», «История  Великой Отечественной войны Советского Союза.1941-1945 </a:t>
            </a:r>
            <a:r>
              <a:rPr lang="ru-RU" sz="2800" b="1" dirty="0" err="1" smtClean="0"/>
              <a:t>гг</a:t>
            </a:r>
            <a:r>
              <a:rPr lang="ru-RU" sz="2800" b="1" dirty="0" smtClean="0"/>
              <a:t>»)</a:t>
            </a:r>
          </a:p>
          <a:p>
            <a:r>
              <a:rPr lang="ru-RU" sz="2800" b="1" dirty="0" smtClean="0"/>
              <a:t>В начале 60-ых годов делались попытки поставить на «научную» основу антирелигиозную пропаганду. Издавался журнал «Наука и религия».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s-v-v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2339752" cy="3506790"/>
          </a:xfrm>
        </p:spPr>
      </p:pic>
      <p:pic>
        <p:nvPicPr>
          <p:cNvPr id="5" name="Рисунок 4" descr="sbig-2239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628800"/>
            <a:ext cx="2489603" cy="3456384"/>
          </a:xfrm>
          <a:prstGeom prst="rect">
            <a:avLst/>
          </a:prstGeom>
        </p:spPr>
      </p:pic>
      <p:pic>
        <p:nvPicPr>
          <p:cNvPr id="6" name="Рисунок 5" descr="nauka_i_religiya_1977_04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628800"/>
            <a:ext cx="2376264" cy="3456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bf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77072"/>
            <a:ext cx="4392488" cy="278092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Расширялась сеть ВУЗов, многие институты были преобразованы в университеты.</a:t>
            </a:r>
          </a:p>
          <a:p>
            <a:r>
              <a:rPr lang="ru-RU" sz="2800" b="1" dirty="0" smtClean="0"/>
              <a:t>Для оказания помощи при поступлении в ВУЗы работающей молодежи создавались рабфаки. Увеличилась сеть вечернего и заочного образования.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 90-ые годы: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Увеличились государственные ассигнования, направленные на нужды всех отраслей науки;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Ежегодно присуждались государственные премии Российской Федерации за достижения в области науки и техники;</a:t>
            </a:r>
            <a:endParaRPr lang="ru-RU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ru-RU" b="1" dirty="0" smtClean="0"/>
              <a:t>Увеличились </a:t>
            </a:r>
            <a:r>
              <a:rPr lang="ru-RU" b="1" dirty="0" smtClean="0"/>
              <a:t>государственные ассигнования, направленные на нужды всех отраслей </a:t>
            </a:r>
            <a:r>
              <a:rPr lang="ru-RU" b="1" dirty="0" smtClean="0"/>
              <a:t>науки.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sz="2800" b="1" dirty="0" smtClean="0"/>
              <a:t>Лауреатами Нобелевской премии стали в области физики были удостоены такие ученые как:</a:t>
            </a:r>
          </a:p>
          <a:p>
            <a:endParaRPr lang="ru-RU" dirty="0"/>
          </a:p>
        </p:txBody>
      </p:sp>
      <p:pic>
        <p:nvPicPr>
          <p:cNvPr id="4" name="Рисунок 3" descr="419px-Виталий_Лазаревич_Гинзбур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2347487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В.Л Гинзбург</a:t>
            </a:r>
            <a:endParaRPr lang="ru-RU" b="1" dirty="0"/>
          </a:p>
        </p:txBody>
      </p:sp>
      <p:pic>
        <p:nvPicPr>
          <p:cNvPr id="6" name="Рисунок 5" descr="абрико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2896"/>
            <a:ext cx="2207176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А.А Абрикосов</a:t>
            </a:r>
            <a:endParaRPr lang="ru-RU" b="1" dirty="0"/>
          </a:p>
        </p:txBody>
      </p:sp>
      <p:pic>
        <p:nvPicPr>
          <p:cNvPr id="8" name="Рисунок 7" descr="алфер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92896"/>
            <a:ext cx="2516555" cy="3096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Ж.С Алферов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Наука и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послевоенные годы:</a:t>
            </a:r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r>
              <a:rPr lang="ru-RU" sz="2800" b="1" dirty="0" smtClean="0"/>
              <a:t>Шло восстановление школ и строительство новых;</a:t>
            </a:r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r>
              <a:rPr lang="ru-RU" sz="2800" b="1" dirty="0" smtClean="0"/>
              <a:t>Возрос контингент учащихся;</a:t>
            </a:r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r>
              <a:rPr lang="ru-RU" sz="2800" b="1" dirty="0" smtClean="0"/>
              <a:t>Получили развитие школы рабочей молодежи.</a:t>
            </a:r>
            <a:endParaRPr lang="ru-RU" sz="2800" b="1" dirty="0"/>
          </a:p>
        </p:txBody>
      </p:sp>
      <p:pic>
        <p:nvPicPr>
          <p:cNvPr id="4" name="Рисунок 3" descr="школа рабочей молодеж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9688"/>
            <a:ext cx="4798971" cy="28083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Решающее воздействие на развитие художественной литературы оказала победа СССР в Великой Отечественной  войне.</a:t>
            </a:r>
          </a:p>
          <a:p>
            <a:r>
              <a:rPr lang="ru-RU" sz="2800" b="1" dirty="0" smtClean="0"/>
              <a:t>Были опубликованы такие значительные книги о войне как:</a:t>
            </a:r>
          </a:p>
          <a:p>
            <a:r>
              <a:rPr lang="ru-RU" sz="2800" b="1" dirty="0" smtClean="0"/>
              <a:t>«Повесть о настоящем человеке» Б.Н Полевого</a:t>
            </a:r>
          </a:p>
          <a:p>
            <a:r>
              <a:rPr lang="ru-RU" sz="2800" b="1" dirty="0" smtClean="0"/>
              <a:t>«В окопах Сталинграда» В.П Некрасова</a:t>
            </a:r>
          </a:p>
          <a:p>
            <a:r>
              <a:rPr lang="ru-RU" sz="2800" b="1" dirty="0" smtClean="0"/>
              <a:t>«Дорогой мой человек» Ю.П Германа</a:t>
            </a:r>
          </a:p>
          <a:p>
            <a:r>
              <a:rPr lang="ru-RU" sz="2800" b="1" dirty="0" smtClean="0"/>
              <a:t>« Молодая гвардия» А.А Фадеева</a:t>
            </a:r>
          </a:p>
          <a:p>
            <a:r>
              <a:rPr lang="ru-RU" sz="2800" b="1" dirty="0" smtClean="0"/>
              <a:t>«Один день Ивана Денисовича» А.И Солженицына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9px-Alexander_Fade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2051720" cy="2808312"/>
          </a:xfrm>
        </p:spPr>
      </p:pic>
      <p:sp>
        <p:nvSpPr>
          <p:cNvPr id="5" name="TextBox 4"/>
          <p:cNvSpPr txBox="1"/>
          <p:nvPr/>
        </p:nvSpPr>
        <p:spPr>
          <a:xfrm>
            <a:off x="0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А.А Фадеев</a:t>
            </a:r>
            <a:endParaRPr lang="ru-RU" b="1" dirty="0"/>
          </a:p>
        </p:txBody>
      </p:sp>
      <p:pic>
        <p:nvPicPr>
          <p:cNvPr id="6" name="Рисунок 5" descr="Viktor_Nekra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04664"/>
            <a:ext cx="2057201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В.П Некрасов</a:t>
            </a:r>
            <a:endParaRPr lang="ru-RU" b="1" dirty="0"/>
          </a:p>
        </p:txBody>
      </p:sp>
      <p:pic>
        <p:nvPicPr>
          <p:cNvPr id="8" name="Рисунок 7" descr="герм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74181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Ю.П Герман</a:t>
            </a:r>
            <a:endParaRPr lang="ru-RU" b="1" dirty="0"/>
          </a:p>
        </p:txBody>
      </p:sp>
      <p:pic>
        <p:nvPicPr>
          <p:cNvPr id="10" name="Рисунок 9" descr="ПолевойБ.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717032"/>
            <a:ext cx="2123728" cy="2877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65973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Б.Н Полевой</a:t>
            </a:r>
            <a:endParaRPr lang="ru-RU" b="1" dirty="0"/>
          </a:p>
        </p:txBody>
      </p:sp>
      <p:pic>
        <p:nvPicPr>
          <p:cNvPr id="12" name="Рисунок 11" descr="солженицы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573016"/>
            <a:ext cx="2006623" cy="2736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62116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А.И Солженицын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60-70-ее годы в литературу вошла большая группа прозаиков, темой творчества, которых являлась русская деревня.</a:t>
            </a:r>
          </a:p>
          <a:p>
            <a:endParaRPr lang="ru-RU" sz="2800" b="1" dirty="0"/>
          </a:p>
        </p:txBody>
      </p:sp>
      <p:pic>
        <p:nvPicPr>
          <p:cNvPr id="4" name="Рисунок 3" descr="Астафьев_В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1905000" cy="263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В.П Астафьев</a:t>
            </a:r>
            <a:endParaRPr lang="ru-RU" b="1" dirty="0"/>
          </a:p>
        </p:txBody>
      </p:sp>
      <p:pic>
        <p:nvPicPr>
          <p:cNvPr id="6" name="Рисунок 5" descr="рас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80928"/>
            <a:ext cx="2178753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В.Г Распутин</a:t>
            </a:r>
            <a:endParaRPr lang="ru-RU" b="1" dirty="0"/>
          </a:p>
        </p:txBody>
      </p:sp>
      <p:pic>
        <p:nvPicPr>
          <p:cNvPr id="8" name="Рисунок 7" descr="шукш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780929"/>
            <a:ext cx="1872208" cy="2808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В.М Шукшин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661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80-е годы печатались и становились известными лишь те работы, не отступающие от принципов социалистического реализма, способствующие воспитанию трудящихся.</a:t>
            </a:r>
          </a:p>
          <a:p>
            <a:r>
              <a:rPr lang="ru-RU" sz="2800" b="1" dirty="0" smtClean="0"/>
              <a:t>Произведения, противоречившие этим принципам, не получали официального разрешения на публикацию. Некоторые из них публиковали свои книги за рубежом. Это такие писатели и поэты как: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niel_i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3728" cy="2636912"/>
          </a:xfrm>
        </p:spPr>
      </p:pic>
      <p:sp>
        <p:nvSpPr>
          <p:cNvPr id="5" name="TextBox 4"/>
          <p:cNvSpPr txBox="1"/>
          <p:nvPr/>
        </p:nvSpPr>
        <p:spPr>
          <a:xfrm>
            <a:off x="0" y="270892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Ю. М Даниэль</a:t>
            </a:r>
            <a:endParaRPr lang="ru-RU" b="1" dirty="0"/>
          </a:p>
        </p:txBody>
      </p:sp>
      <p:pic>
        <p:nvPicPr>
          <p:cNvPr id="6" name="Рисунок 5" descr="Viktor_Nekra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2080964" cy="2676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В.П Некрасов</a:t>
            </a:r>
            <a:endParaRPr lang="ru-RU" b="1" dirty="0"/>
          </a:p>
        </p:txBody>
      </p:sp>
      <p:pic>
        <p:nvPicPr>
          <p:cNvPr id="8" name="Рисунок 7" descr="Иосиф_Брод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340" y="0"/>
            <a:ext cx="2071195" cy="270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278092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И.А Бродский</a:t>
            </a:r>
            <a:endParaRPr lang="ru-RU" b="1" dirty="0"/>
          </a:p>
        </p:txBody>
      </p:sp>
      <p:pic>
        <p:nvPicPr>
          <p:cNvPr id="10" name="Рисунок 9" descr="солженицы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212976"/>
            <a:ext cx="2051719" cy="2664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602128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А.И Солженицын</a:t>
            </a:r>
            <a:endParaRPr lang="ru-RU" b="1" dirty="0"/>
          </a:p>
        </p:txBody>
      </p:sp>
      <p:pic>
        <p:nvPicPr>
          <p:cNvPr id="12" name="Рисунок 11" descr="Синявский19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212976"/>
            <a:ext cx="1944216" cy="2664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60932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А.Д Синявский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конце 80-ых годов сформировались альтернативные Союзу писателей СССР комитеты:</a:t>
            </a:r>
          </a:p>
          <a:p>
            <a:r>
              <a:rPr lang="ru-RU" sz="2800" b="1" dirty="0" smtClean="0"/>
              <a:t>«Писатели в поддержку перестройки» («Апрель»)</a:t>
            </a:r>
          </a:p>
          <a:p>
            <a:r>
              <a:rPr lang="ru-RU" sz="2800" b="1" dirty="0" smtClean="0"/>
              <a:t>«Содружество»</a:t>
            </a:r>
          </a:p>
          <a:p>
            <a:r>
              <a:rPr lang="ru-RU" sz="2800" b="1" dirty="0" smtClean="0"/>
              <a:t>«Союз возрождения России»</a:t>
            </a:r>
          </a:p>
          <a:p>
            <a:r>
              <a:rPr lang="ru-RU" sz="2800" b="1" dirty="0" smtClean="0"/>
              <a:t>Их деятельность привела к распаду Союза писателей.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90-ые годы и в начале ХХ</a:t>
            </a:r>
            <a:r>
              <a:rPr lang="en-US" sz="2800" b="1" dirty="0" smtClean="0"/>
              <a:t>I</a:t>
            </a:r>
            <a:r>
              <a:rPr lang="ru-RU" sz="2800" b="1" dirty="0" smtClean="0"/>
              <a:t> века продолжателями реалистических традиций оставались Б.П Астафьев, В.И Белов, В.Г Распутин.</a:t>
            </a:r>
          </a:p>
          <a:p>
            <a:r>
              <a:rPr lang="ru-RU" sz="2800" b="1" dirty="0" smtClean="0"/>
              <a:t>Заметным явлением была публикация повестей и романов В.С Маканина и произведения представителей постмодернизма в литературе В.Ерофеев, В. </a:t>
            </a:r>
            <a:r>
              <a:rPr lang="ru-RU" sz="2800" b="1" dirty="0" err="1" smtClean="0"/>
              <a:t>Пьецух</a:t>
            </a:r>
            <a:r>
              <a:rPr lang="ru-RU" sz="2800" b="1" dirty="0" smtClean="0"/>
              <a:t>, В. Пелевин и др.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0px-Вячеслав_Пьец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96753"/>
            <a:ext cx="2339752" cy="3509628"/>
          </a:xfrm>
        </p:spPr>
      </p:pic>
      <p:sp>
        <p:nvSpPr>
          <p:cNvPr id="5" name="TextBox 4"/>
          <p:cNvSpPr txBox="1"/>
          <p:nvPr/>
        </p:nvSpPr>
        <p:spPr>
          <a:xfrm>
            <a:off x="0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В.Пьецух</a:t>
            </a:r>
            <a:endParaRPr lang="ru-RU" b="1" dirty="0"/>
          </a:p>
        </p:txBody>
      </p:sp>
      <p:pic>
        <p:nvPicPr>
          <p:cNvPr id="6" name="Рисунок 5" descr="пелев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96752"/>
            <a:ext cx="2626893" cy="3511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47971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В.Пелевин</a:t>
            </a:r>
            <a:endParaRPr lang="ru-RU" b="1" dirty="0"/>
          </a:p>
        </p:txBody>
      </p:sp>
      <p:pic>
        <p:nvPicPr>
          <p:cNvPr id="8" name="Рисунок 7" descr="макан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3"/>
            <a:ext cx="2987824" cy="345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47251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 Маканин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4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Отказ от идеологического единомыслия вызвал появление многих группировок среди молодых         поэтов ( </a:t>
            </a:r>
            <a:r>
              <a:rPr lang="ru-RU" sz="2800" b="1" dirty="0" err="1" smtClean="0"/>
              <a:t>иронисты</a:t>
            </a:r>
            <a:r>
              <a:rPr lang="ru-RU" sz="2800" b="1" dirty="0" smtClean="0"/>
              <a:t>, концептуалисты).</a:t>
            </a:r>
          </a:p>
          <a:p>
            <a:endParaRPr lang="ru-RU" sz="2800" b="1" dirty="0"/>
          </a:p>
        </p:txBody>
      </p:sp>
      <p:pic>
        <p:nvPicPr>
          <p:cNvPr id="4" name="Рисунок 3" descr="юрий арабов ирон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00808"/>
            <a:ext cx="1524000" cy="2286000"/>
          </a:xfrm>
          <a:prstGeom prst="rect">
            <a:avLst/>
          </a:prstGeom>
        </p:spPr>
      </p:pic>
      <p:pic>
        <p:nvPicPr>
          <p:cNvPr id="5" name="Рисунок 4" descr="иронист и.иртемь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44824"/>
            <a:ext cx="2743200" cy="2088232"/>
          </a:xfrm>
          <a:prstGeom prst="rect">
            <a:avLst/>
          </a:prstGeom>
        </p:spPr>
      </p:pic>
      <p:pic>
        <p:nvPicPr>
          <p:cNvPr id="6" name="Рисунок 5" descr="д.пригов концептуали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769768"/>
            <a:ext cx="2439632" cy="2088232"/>
          </a:xfrm>
          <a:prstGeom prst="rect">
            <a:avLst/>
          </a:prstGeom>
        </p:spPr>
      </p:pic>
      <p:pic>
        <p:nvPicPr>
          <p:cNvPr id="7" name="Рисунок 6" descr="800PX-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725144"/>
            <a:ext cx="2378409" cy="2132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979712" y="1412776"/>
            <a:ext cx="153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Ю. Акбаров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И. </a:t>
            </a:r>
            <a:r>
              <a:rPr lang="ru-RU" b="1" dirty="0" err="1" smtClean="0"/>
              <a:t>Иртемьев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Д. </a:t>
            </a:r>
            <a:r>
              <a:rPr lang="ru-RU" b="1" dirty="0" err="1" smtClean="0"/>
              <a:t>Пригов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 Сорокин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ru-RU" dirty="0" smtClean="0"/>
              <a:t>                    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Сложными путями развивалась в послевоенные годы архитектура.</a:t>
            </a:r>
          </a:p>
          <a:p>
            <a:r>
              <a:rPr lang="ru-RU" sz="2800" b="1" dirty="0" smtClean="0"/>
              <a:t>В Москве было сооружено несколько высотных </a:t>
            </a:r>
            <a:r>
              <a:rPr lang="ru-RU" sz="2800" b="1" dirty="0" smtClean="0"/>
              <a:t>з</a:t>
            </a:r>
            <a:r>
              <a:rPr lang="ru-RU" sz="2800" b="1" dirty="0" smtClean="0"/>
              <a:t>даний, в том числе МГУ им. М.В Ломоносова.</a:t>
            </a:r>
            <a:endParaRPr lang="ru-RU" sz="2800" b="1" dirty="0"/>
          </a:p>
        </p:txBody>
      </p:sp>
      <p:pic>
        <p:nvPicPr>
          <p:cNvPr id="4" name="Рисунок 3" descr="мг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162620" cy="33843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50-е годы была проведена перестройка народного образования: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Семилетка преобразовалась в восьмилетку;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Начальная четырехлетняя заменялась трехлетней;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Срок учебы в средней школе-11 лет</a:t>
            </a:r>
          </a:p>
          <a:p>
            <a:pPr>
              <a:buClrTx/>
              <a:buNone/>
            </a:pPr>
            <a:r>
              <a:rPr lang="ru-RU" dirty="0" smtClean="0"/>
              <a:t> </a:t>
            </a:r>
            <a:r>
              <a:rPr lang="ru-RU" dirty="0" smtClean="0"/>
              <a:t>В 1964 году средняя школа снова стала десятилетней.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3681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Архитекторы участвовали в оформлении помещений станций Московского  Ленинградского метро</a:t>
            </a:r>
          </a:p>
          <a:p>
            <a:endParaRPr lang="ru-RU" sz="2800" b="1" dirty="0"/>
          </a:p>
        </p:txBody>
      </p:sp>
      <p:pic>
        <p:nvPicPr>
          <p:cNvPr id="4" name="Рисунок 3" descr="моск мет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2941728" cy="3480048"/>
          </a:xfrm>
          <a:prstGeom prst="rect">
            <a:avLst/>
          </a:prstGeom>
        </p:spPr>
      </p:pic>
      <p:pic>
        <p:nvPicPr>
          <p:cNvPr id="5" name="Рисунок 4" descr="питер мет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223269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1653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Станция метро в Москве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62116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Станция метро в Ленинграде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80-ые годы в городах сооружались памятники героям и жертвам войны</a:t>
            </a:r>
            <a:endParaRPr lang="ru-RU" sz="2800" b="1" dirty="0"/>
          </a:p>
        </p:txBody>
      </p:sp>
      <p:pic>
        <p:nvPicPr>
          <p:cNvPr id="4" name="Рисунок 3" descr="monument-zashchitnikam-leningrada_24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017740" cy="3223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57332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Мемориал «Героическим защитникам Ленинграда». Скульптор М.К </a:t>
            </a:r>
            <a:r>
              <a:rPr lang="ru-RU" b="1" dirty="0" err="1" smtClean="0"/>
              <a:t>Аникушина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 smtClean="0"/>
              <a:t>В 90-ые годы были разработаны и стали притворяться в жизнь федеральные программы сохранения и развития памятников культуры и искусства.</a:t>
            </a:r>
          </a:p>
          <a:p>
            <a:r>
              <a:rPr lang="ru-RU" dirty="0" smtClean="0"/>
              <a:t>Реставрационные работы проводились в Санкт-Петербурге, Великом Новгороде, Устюге и других российских городах.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Реставрировались:</a:t>
            </a:r>
          </a:p>
          <a:p>
            <a:endParaRPr lang="ru-RU" dirty="0"/>
          </a:p>
        </p:txBody>
      </p:sp>
      <p:pic>
        <p:nvPicPr>
          <p:cNvPr id="4" name="Рисунок 3" descr="музей есен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689085" cy="2766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Музей  С.А Есенина в Константинове</a:t>
            </a:r>
            <a:endParaRPr lang="ru-RU" b="1" dirty="0"/>
          </a:p>
        </p:txBody>
      </p:sp>
      <p:pic>
        <p:nvPicPr>
          <p:cNvPr id="6" name="Рисунок 5" descr="музей декабристов в ялуторов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647495" cy="2747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47251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Музей декабристов в Ялуторовске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садьба толст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283968" cy="2571750"/>
          </a:xfrm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Усадьба А.К Толстого</a:t>
            </a:r>
            <a:endParaRPr lang="ru-RU" b="1" dirty="0"/>
          </a:p>
        </p:txBody>
      </p:sp>
      <p:pic>
        <p:nvPicPr>
          <p:cNvPr id="6" name="Рисунок 5" descr="усадьба тютч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139952" cy="2600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5091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Усадьба Ф.И </a:t>
            </a:r>
            <a:r>
              <a:rPr lang="ru-RU" b="1" dirty="0" smtClean="0"/>
              <a:t>Т</a:t>
            </a:r>
            <a:r>
              <a:rPr lang="ru-RU" b="1" dirty="0" smtClean="0"/>
              <a:t>ютчева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льшой кремлевский двор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3928" cy="2514600"/>
          </a:xfrm>
        </p:spPr>
      </p:pic>
      <p:sp>
        <p:nvSpPr>
          <p:cNvPr id="5" name="TextBox 4"/>
          <p:cNvSpPr txBox="1"/>
          <p:nvPr/>
        </p:nvSpPr>
        <p:spPr>
          <a:xfrm>
            <a:off x="323528" y="27809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Большой Кремлевский дворец</a:t>
            </a:r>
            <a:endParaRPr lang="ru-RU" b="1" dirty="0"/>
          </a:p>
        </p:txBody>
      </p:sp>
      <p:pic>
        <p:nvPicPr>
          <p:cNvPr id="6" name="Рисунок 5" descr="гост дв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330609" cy="258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27089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Гостиный двор в Москве.</a:t>
            </a:r>
          </a:p>
          <a:p>
            <a:r>
              <a:rPr lang="ru-RU" b="1" dirty="0" smtClean="0"/>
              <a:t>Памятник архитектуры конца</a:t>
            </a:r>
            <a:r>
              <a:rPr lang="en-US" b="1" dirty="0" smtClean="0"/>
              <a:t> XVIII-</a:t>
            </a:r>
            <a:r>
              <a:rPr lang="ru-RU" b="1" dirty="0" smtClean="0"/>
              <a:t>начала </a:t>
            </a:r>
            <a:r>
              <a:rPr lang="en-US" b="1" dirty="0" smtClean="0"/>
              <a:t>XIX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pic>
        <p:nvPicPr>
          <p:cNvPr id="8" name="Рисунок 7" descr="храм христа спасите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356992"/>
            <a:ext cx="2736304" cy="3501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42930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Храм Христа Спасителя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Кино и театр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 smtClean="0"/>
              <a:t>В 50-ых годах был открыт драматический театр «Современник»</a:t>
            </a:r>
            <a:endParaRPr lang="ru-RU" dirty="0"/>
          </a:p>
        </p:txBody>
      </p:sp>
      <p:pic>
        <p:nvPicPr>
          <p:cNvPr id="4" name="Рисунок 3" descr="0_3c2bd_3ffce24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67000"/>
            <a:ext cx="6350000" cy="3930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 smtClean="0"/>
              <a:t>В 60-70-х годах на экране демонстрировались фильмы о войне ( в их числе «Обыкновенный фашизм» М.И </a:t>
            </a:r>
            <a:r>
              <a:rPr lang="ru-RU" dirty="0" err="1" smtClean="0"/>
              <a:t>Ромма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80-ых годах заметно стремление к философскому осмыслению прошлого (фильм Т.Абуладзе «Покаяние»)</a:t>
            </a:r>
          </a:p>
          <a:p>
            <a:r>
              <a:rPr lang="ru-RU" dirty="0" smtClean="0"/>
              <a:t>Возникли многочисленные театры-студии.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ыкновенный фашиз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923928" cy="3188965"/>
          </a:xfrm>
        </p:spPr>
      </p:pic>
      <p:sp>
        <p:nvSpPr>
          <p:cNvPr id="5" name="TextBox 4"/>
          <p:cNvSpPr txBox="1"/>
          <p:nvPr/>
        </p:nvSpPr>
        <p:spPr>
          <a:xfrm>
            <a:off x="0" y="465313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«Обыкновенный фашизм»</a:t>
            </a:r>
            <a:endParaRPr lang="ru-RU" b="1" dirty="0"/>
          </a:p>
        </p:txBody>
      </p:sp>
      <p:pic>
        <p:nvPicPr>
          <p:cNvPr id="6" name="Рисунок 5" descr="покая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318666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5811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«Покаяние»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90-ые годы регулярно проводились Московские международные кинофестивали  и Московский музыкальный конкурс им. П.И Чайковского.</a:t>
            </a:r>
            <a:endParaRPr lang="ru-RU" sz="2800" b="1" dirty="0"/>
          </a:p>
        </p:txBody>
      </p:sp>
      <p:pic>
        <p:nvPicPr>
          <p:cNvPr id="4" name="Рисунок 3" descr="мм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3995936" cy="3286125"/>
          </a:xfrm>
          <a:prstGeom prst="rect">
            <a:avLst/>
          </a:prstGeom>
        </p:spPr>
      </p:pic>
      <p:pic>
        <p:nvPicPr>
          <p:cNvPr id="5" name="Рисунок 4" descr="муз конкрс имени чайковс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3931915" cy="3168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680520"/>
          </a:xfrm>
        </p:spPr>
        <p:txBody>
          <a:bodyPr/>
          <a:lstStyle/>
          <a:p>
            <a:r>
              <a:rPr lang="ru-RU" dirty="0" smtClean="0"/>
              <a:t>Были открыты новые ВУЗы и университеты:</a:t>
            </a:r>
            <a:endParaRPr lang="ru-RU" dirty="0"/>
          </a:p>
        </p:txBody>
      </p:sp>
      <p:pic>
        <p:nvPicPr>
          <p:cNvPr id="4" name="Рисунок 3" descr="дальневосточный университ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438400" cy="1621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717032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Университет                 во Владивостоке</a:t>
            </a:r>
            <a:endParaRPr lang="ru-RU" b="1" dirty="0"/>
          </a:p>
        </p:txBody>
      </p:sp>
      <p:pic>
        <p:nvPicPr>
          <p:cNvPr id="6" name="Рисунок 5" descr="иг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2793504" cy="209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170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Университет в Иркутске</a:t>
            </a:r>
            <a:endParaRPr lang="ru-RU" b="1" dirty="0"/>
          </a:p>
        </p:txBody>
      </p:sp>
      <p:pic>
        <p:nvPicPr>
          <p:cNvPr id="8" name="Рисунок 7" descr="нг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556792"/>
            <a:ext cx="2843808" cy="2132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Университет в Новосибирске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Вводились новые учебные дисциплины: «Обществоведение» и «Основы научного коммунизма.</a:t>
            </a:r>
            <a:endParaRPr lang="ru-RU" sz="2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Публицистика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50-х годах появились литературно-художественные и общественно-политические журналы и газеты: «Москва», «Нева», «Иностранная литература», «Юность»</a:t>
            </a:r>
          </a:p>
          <a:p>
            <a:endParaRPr lang="ru-RU" sz="2800" b="1" dirty="0"/>
          </a:p>
        </p:txBody>
      </p:sp>
      <p:pic>
        <p:nvPicPr>
          <p:cNvPr id="4" name="Рисунок 3" descr="46055864_inostrannaya_literatura__pervyi_nomer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2367746" cy="3501008"/>
          </a:xfrm>
          <a:prstGeom prst="rect">
            <a:avLst/>
          </a:prstGeom>
        </p:spPr>
      </p:pic>
      <p:pic>
        <p:nvPicPr>
          <p:cNvPr id="5" name="Рисунок 4" descr="журнал юно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068960"/>
            <a:ext cx="2667000" cy="3377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 рубеже 80-90-ых годов стали выходить в печать издания: газеты «Московские новости», «Аргументы и факты», журнал «Огонек»</a:t>
            </a:r>
          </a:p>
          <a:p>
            <a:endParaRPr lang="ru-RU" sz="2800" b="1" dirty="0"/>
          </a:p>
        </p:txBody>
      </p:sp>
      <p:pic>
        <p:nvPicPr>
          <p:cNvPr id="4" name="Рисунок 3" descr="190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2555776" cy="2808312"/>
          </a:xfrm>
          <a:prstGeom prst="rect">
            <a:avLst/>
          </a:prstGeom>
        </p:spPr>
      </p:pic>
      <p:pic>
        <p:nvPicPr>
          <p:cNvPr id="5" name="Рисунок 4" descr="og-2000-o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01008"/>
            <a:ext cx="2657856" cy="1883664"/>
          </a:xfrm>
          <a:prstGeom prst="rect">
            <a:avLst/>
          </a:prstGeom>
        </p:spPr>
      </p:pic>
      <p:pic>
        <p:nvPicPr>
          <p:cNvPr id="7" name="Рисунок 6" descr="моск ново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068960"/>
            <a:ext cx="3131840" cy="2664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Сразу по окончанию Великой Отечественной войны началась работа по восстановлению научных центров. Стали создаваться новые академии наук.</a:t>
            </a:r>
          </a:p>
          <a:p>
            <a:endParaRPr lang="ru-RU" sz="2800" b="1" dirty="0"/>
          </a:p>
        </p:txBody>
      </p:sp>
      <p:pic>
        <p:nvPicPr>
          <p:cNvPr id="4" name="Рисунок 3" descr="академия наук лит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2051720" cy="2735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Академия наук Литвы </a:t>
            </a:r>
            <a:endParaRPr lang="ru-RU" b="1" dirty="0"/>
          </a:p>
        </p:txBody>
      </p:sp>
      <p:pic>
        <p:nvPicPr>
          <p:cNvPr id="6" name="Рисунок 5" descr="академия наук укра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2492347" cy="172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58772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Академия  наук Украины</a:t>
            </a:r>
            <a:endParaRPr lang="ru-RU" b="1" dirty="0"/>
          </a:p>
        </p:txBody>
      </p:sp>
      <p:pic>
        <p:nvPicPr>
          <p:cNvPr id="8" name="Рисунок 7" descr="ау казахста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717032"/>
            <a:ext cx="24384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58052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Академия наук Казахстана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076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Открылись новые научно-исследовательские институты:</a:t>
            </a:r>
          </a:p>
        </p:txBody>
      </p:sp>
      <p:pic>
        <p:nvPicPr>
          <p:cNvPr id="5" name="Рисунок 4" descr="800px-Обком_КПСС_Научно-исследовательский_институт_вычислительной_техники_Мединститу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132856"/>
            <a:ext cx="2627784" cy="197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14908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НИИ вычислительной техники</a:t>
            </a:r>
            <a:endParaRPr lang="ru-RU" b="1" dirty="0"/>
          </a:p>
        </p:txBody>
      </p:sp>
      <p:pic>
        <p:nvPicPr>
          <p:cNvPr id="7" name="Рисунок 6" descr="нии атомной энерг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060848"/>
            <a:ext cx="2564508" cy="2058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42930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НИИ атомной энергии</a:t>
            </a:r>
            <a:endParaRPr lang="ru-RU" b="1" dirty="0"/>
          </a:p>
        </p:txBody>
      </p:sp>
      <p:pic>
        <p:nvPicPr>
          <p:cNvPr id="9" name="Рисунок 8" descr="нии механики моск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32856"/>
            <a:ext cx="2669925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4293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НИИ механики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Создавались исследовательские центры, работающие на оборону страны.</a:t>
            </a:r>
          </a:p>
          <a:p>
            <a:r>
              <a:rPr lang="ru-RU" sz="2800" b="1" dirty="0" smtClean="0"/>
              <a:t>Советские ученые осуществили синтез управляемой ядерной реакции. В 1949 году состоялось испытание ядерной бомбы.</a:t>
            </a:r>
            <a:endParaRPr lang="ru-RU" sz="2800" b="1" dirty="0"/>
          </a:p>
        </p:txBody>
      </p:sp>
      <p:pic>
        <p:nvPicPr>
          <p:cNvPr id="4" name="Рисунок 3" descr="ядерная бомба 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717032"/>
            <a:ext cx="4680520" cy="30747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 smtClean="0"/>
              <a:t>Уделялось большое внимание развитию радиофизики, электроники, теоретической физике.</a:t>
            </a:r>
          </a:p>
          <a:p>
            <a:r>
              <a:rPr lang="ru-RU" dirty="0" smtClean="0"/>
              <a:t>В 1954 году в СССР начала существовать 1-ая промышленная электростанция на атомной энергии.</a:t>
            </a:r>
          </a:p>
          <a:p>
            <a:r>
              <a:rPr lang="ru-RU" dirty="0" smtClean="0"/>
              <a:t>В становлении Объединенного института ядерных исследовании участвовали известные физики: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niil_Alexandrovich_Gra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2267744" cy="3240360"/>
          </a:xfrm>
        </p:spPr>
      </p:pic>
      <p:sp>
        <p:nvSpPr>
          <p:cNvPr id="5" name="TextBox 4"/>
          <p:cNvSpPr txBox="1"/>
          <p:nvPr/>
        </p:nvSpPr>
        <p:spPr>
          <a:xfrm>
            <a:off x="0" y="5013176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А.П Александров</a:t>
            </a:r>
            <a:endParaRPr lang="ru-RU" b="1" dirty="0"/>
          </a:p>
        </p:txBody>
      </p:sp>
      <p:pic>
        <p:nvPicPr>
          <p:cNvPr id="6" name="Рисунок 5" descr="блохинцев физ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017" y="1700809"/>
            <a:ext cx="2209336" cy="3240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Д.И Блохинцев</a:t>
            </a:r>
            <a:endParaRPr lang="ru-RU" b="1" dirty="0"/>
          </a:p>
        </p:txBody>
      </p:sp>
      <p:pic>
        <p:nvPicPr>
          <p:cNvPr id="8" name="Рисунок 7" descr="курчатов физ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754" y="1594104"/>
            <a:ext cx="2204670" cy="3347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50851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И.В  Курчатов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1007</Words>
  <Application>Microsoft Office PowerPoint</Application>
  <PresentationFormat>Экран (4:3)</PresentationFormat>
  <Paragraphs>138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Отечественная культура во второй половине XX - начале XXI века</vt:lpstr>
      <vt:lpstr>Наука и образование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       Литература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                 Архитектура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              Кино и театр       </vt:lpstr>
      <vt:lpstr>Слайд 37</vt:lpstr>
      <vt:lpstr>Слайд 38</vt:lpstr>
      <vt:lpstr>Слайд 39</vt:lpstr>
      <vt:lpstr>                   Публицистика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32</cp:revision>
  <dcterms:created xsi:type="dcterms:W3CDTF">2011-11-21T15:02:25Z</dcterms:created>
  <dcterms:modified xsi:type="dcterms:W3CDTF">2011-11-22T21:08:12Z</dcterms:modified>
</cp:coreProperties>
</file>