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4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3011" autoAdjust="0"/>
  </p:normalViewPr>
  <p:slideViewPr>
    <p:cSldViewPr>
      <p:cViewPr>
        <p:scale>
          <a:sx n="66" d="100"/>
          <a:sy n="66" d="100"/>
        </p:scale>
        <p:origin x="-154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1E58B-263E-4C19-AF64-62462BDDE126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4C469-2BC3-4707-B161-E2D276557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4C469-2BC3-4707-B161-E2D276557DB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4C469-2BC3-4707-B161-E2D276557DBA}" type="slidenum">
              <a:rPr lang="ru-RU" smtClean="0"/>
              <a:pPr/>
              <a:t>93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91A5A6-56ED-4D3C-B110-5FB224A27373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E3412B-1C0A-41BD-A7B3-FEE3DDFF68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4446"/>
          </a:xfrm>
        </p:spPr>
        <p:txBody>
          <a:bodyPr>
            <a:normAutofit fontScale="90000"/>
          </a:bodyPr>
          <a:lstStyle/>
          <a:p>
            <a:r>
              <a:rPr lang="ru-RU" sz="3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РУССКАЯ КУЛЬТУРА В ПЕРВОЙ ПОЛОВИНЕ </a:t>
            </a:r>
            <a:r>
              <a:rPr lang="en-US" sz="3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XIX</a:t>
            </a:r>
            <a:r>
              <a:rPr lang="ru-RU" sz="3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ВЕКА.</a:t>
            </a:r>
            <a:br>
              <a:rPr lang="ru-RU" sz="3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600" dirty="0"/>
          </a:p>
        </p:txBody>
      </p:sp>
      <p:pic>
        <p:nvPicPr>
          <p:cNvPr id="6" name="Рисунок 5" descr="artlib_gallery-185218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431832" cy="4716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835696" y="692696"/>
            <a:ext cx="50720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ЗОЛОТОЙ ВЕК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5286388"/>
            <a:ext cx="3614734" cy="7432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2800" b="1" dirty="0" smtClean="0"/>
              <a:t>Н.Я Данилевский</a:t>
            </a:r>
            <a:endParaRPr lang="ru-RU" sz="2800" b="1" dirty="0"/>
          </a:p>
        </p:txBody>
      </p:sp>
      <p:pic>
        <p:nvPicPr>
          <p:cNvPr id="7170" name="Picture 2" descr="C:\Users\user\Desktop\история\даниле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42918"/>
            <a:ext cx="3347913" cy="434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8579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это время была распространена система домашнего образования.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Также в первой половине </a:t>
            </a:r>
            <a:r>
              <a:rPr lang="en-US" dirty="0" smtClean="0"/>
              <a:t>XIX</a:t>
            </a:r>
            <a:r>
              <a:rPr lang="ru-RU" dirty="0" smtClean="0"/>
              <a:t> века в России не было системы женского образования. Только для дворянок открывают несколько закрытых институтов (среднего высшего образования). В начале </a:t>
            </a:r>
            <a:r>
              <a:rPr lang="en-US" dirty="0" smtClean="0"/>
              <a:t>XIX</a:t>
            </a:r>
            <a:r>
              <a:rPr lang="ru-RU" dirty="0" smtClean="0"/>
              <a:t> </a:t>
            </a:r>
            <a:r>
              <a:rPr lang="ru-RU" dirty="0" smtClean="0"/>
              <a:t>века </a:t>
            </a:r>
            <a:r>
              <a:rPr lang="ru-RU" dirty="0" smtClean="0"/>
              <a:t>в Петербурге и Москве были созданы школы для девушек, отцы которых имели обер-офицерские звание. В 30-е годы открылось несколько школ для дочерей гвардейских солдат и матросов- черноморцев.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15328" cy="567247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Открывались новые университеты в Дерпте, Петербурге, Казани, Харькове. Юридический статус университетов определялся Уставами 1804 и 1835 гг.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Для подготовки квалифицированных  кадров были созданы специальные высшие  учебные заведения: Медико-хирургическая академия, Технологический, Строительный и Межевой Институты, Высшее училище правоведения, </a:t>
            </a:r>
            <a:r>
              <a:rPr lang="ru-RU" dirty="0" err="1" smtClean="0"/>
              <a:t>Лазаревский</a:t>
            </a:r>
            <a:r>
              <a:rPr lang="ru-RU" dirty="0" smtClean="0"/>
              <a:t> институт восточных языков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500702"/>
            <a:ext cx="8186766" cy="8861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b="1" dirty="0" err="1" smtClean="0"/>
              <a:t>Медико</a:t>
            </a:r>
            <a:r>
              <a:rPr lang="ru-RU" b="1" dirty="0" smtClean="0"/>
              <a:t>- хирургическая академия.</a:t>
            </a:r>
            <a:endParaRPr lang="ru-RU" b="1" dirty="0"/>
          </a:p>
        </p:txBody>
      </p:sp>
      <p:pic>
        <p:nvPicPr>
          <p:cNvPr id="8194" name="Picture 2" descr="C:\Users\user\Desktop\история\мед-хирургич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8604"/>
            <a:ext cx="7526592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1"/>
            <a:ext cx="8229600" cy="67181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Технологический институт.</a:t>
            </a:r>
            <a:endParaRPr lang="ru-RU" b="1" dirty="0"/>
          </a:p>
        </p:txBody>
      </p:sp>
      <p:pic>
        <p:nvPicPr>
          <p:cNvPr id="9218" name="Picture 2" descr="C:\Users\user\Desktop\история\тезн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695960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57826"/>
            <a:ext cx="8186766" cy="8146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	</a:t>
            </a:r>
            <a:r>
              <a:rPr lang="ru-RU" b="1" dirty="0" smtClean="0"/>
              <a:t>                   Межевой институт.</a:t>
            </a:r>
            <a:endParaRPr lang="ru-RU" b="1" dirty="0"/>
          </a:p>
        </p:txBody>
      </p:sp>
      <p:pic>
        <p:nvPicPr>
          <p:cNvPr id="10243" name="Picture 3" descr="C:\Users\user\Desktop\история\меже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429552" cy="454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49"/>
            <a:ext cx="8229600" cy="9575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/>
              <a:t>Высшее  училище правоведения.</a:t>
            </a:r>
            <a:endParaRPr lang="ru-RU" b="1" dirty="0"/>
          </a:p>
        </p:txBody>
      </p:sp>
      <p:pic>
        <p:nvPicPr>
          <p:cNvPr id="11266" name="Picture 2" descr="C:\Users\user\Desktop\история\прав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072362" cy="456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3"/>
            <a:ext cx="8229600" cy="7432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err="1" smtClean="0"/>
              <a:t>Лазаревский</a:t>
            </a:r>
            <a:r>
              <a:rPr lang="ru-RU" b="1" dirty="0" smtClean="0"/>
              <a:t> институт восточных языков.</a:t>
            </a:r>
            <a:endParaRPr lang="ru-RU" b="1" dirty="0"/>
          </a:p>
        </p:txBody>
      </p:sp>
      <p:pic>
        <p:nvPicPr>
          <p:cNvPr id="12290" name="Picture 2" descr="C:\Users\user\Desktop\история\восточ.я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6657975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357850"/>
          </a:xfrm>
        </p:spPr>
        <p:txBody>
          <a:bodyPr/>
          <a:lstStyle/>
          <a:p>
            <a:pPr algn="just"/>
            <a:r>
              <a:rPr lang="ru-RU" dirty="0" smtClean="0"/>
              <a:t>Университеты и институты стали местом </a:t>
            </a:r>
            <a:r>
              <a:rPr lang="ru-RU" dirty="0" err="1" smtClean="0"/>
              <a:t>пропагандирования</a:t>
            </a:r>
            <a:r>
              <a:rPr lang="ru-RU" dirty="0" smtClean="0"/>
              <a:t>  современных научных достижений и формировавших национальное самосознание. Большой популярностью пользовались публичные </a:t>
            </a:r>
            <a:r>
              <a:rPr lang="ru-RU" dirty="0" smtClean="0"/>
              <a:t>лекции </a:t>
            </a:r>
            <a:r>
              <a:rPr lang="ru-RU" dirty="0" smtClean="0"/>
              <a:t>Московских университетов  по </a:t>
            </a:r>
            <a:r>
              <a:rPr lang="ru-RU" dirty="0" smtClean="0"/>
              <a:t>проблемам </a:t>
            </a:r>
            <a:r>
              <a:rPr lang="ru-RU" dirty="0" smtClean="0"/>
              <a:t>отечественной и всеобщей истории, коммерческим и естественным наукам.  Особую известность приобрели лекции по всеобщей истории профессора </a:t>
            </a:r>
            <a:r>
              <a:rPr lang="ru-RU" dirty="0" smtClean="0">
                <a:solidFill>
                  <a:schemeClr val="tx2"/>
                </a:solidFill>
              </a:rPr>
              <a:t>Т.Н Грановского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39"/>
            <a:ext cx="8229600" cy="6003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b="1" dirty="0" smtClean="0"/>
              <a:t>Т.Н Грановский</a:t>
            </a:r>
            <a:endParaRPr lang="ru-RU" b="1" dirty="0"/>
          </a:p>
        </p:txBody>
      </p:sp>
      <p:pic>
        <p:nvPicPr>
          <p:cNvPr id="13314" name="Picture 2" descr="C:\Users\user\Desktop\история\гра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14356"/>
            <a:ext cx="3495684" cy="452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ПРОСВЕЩЕНИЕ И ОБРАЗОВАНИЕ.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начале </a:t>
            </a:r>
            <a:r>
              <a:rPr lang="en-US" dirty="0" smtClean="0"/>
              <a:t>XIX</a:t>
            </a:r>
            <a:r>
              <a:rPr lang="ru-RU" dirty="0" smtClean="0"/>
              <a:t> века усилия правительства </a:t>
            </a:r>
            <a:r>
              <a:rPr lang="ru-RU" dirty="0" smtClean="0">
                <a:solidFill>
                  <a:srgbClr val="FFC000"/>
                </a:solidFill>
              </a:rPr>
              <a:t>Александра </a:t>
            </a:r>
            <a:r>
              <a:rPr lang="en-US" dirty="0" smtClean="0">
                <a:solidFill>
                  <a:srgbClr val="FFC000"/>
                </a:solidFill>
              </a:rPr>
              <a:t>I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были направлены на создание системы государственного образования. Потому что уровень образованности общества является одним из показателей культурного состояния страны. Было создано одногодичные приходские школы, трехклассные уездные училища, семиклассные гимназии.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4757742" cy="124663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dirty="0" smtClean="0">
                <a:solidFill>
                  <a:srgbClr val="FF0000"/>
                </a:solidFill>
              </a:rPr>
              <a:t>НАУКА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В первой половине </a:t>
            </a:r>
            <a:r>
              <a:rPr lang="en-US" sz="2400" dirty="0" smtClean="0"/>
              <a:t>XIX</a:t>
            </a:r>
            <a:r>
              <a:rPr lang="ru-RU" sz="2400" dirty="0" smtClean="0"/>
              <a:t> века началась </a:t>
            </a:r>
            <a:r>
              <a:rPr lang="ru-RU" sz="2400" dirty="0" err="1" smtClean="0"/>
              <a:t>дифферинциация</a:t>
            </a:r>
            <a:r>
              <a:rPr lang="ru-RU" sz="2400" dirty="0" smtClean="0"/>
              <a:t> наук, выделение самостоятельных научных дисциплин (естественных и гуманитарных).</a:t>
            </a:r>
          </a:p>
          <a:p>
            <a:pPr algn="just"/>
            <a:r>
              <a:rPr lang="ru-RU" sz="2400" dirty="0" smtClean="0"/>
              <a:t>Для естественных наук  были характерны попытки более глубокого проникновения в </a:t>
            </a:r>
            <a:r>
              <a:rPr lang="ru-RU" sz="2400" dirty="0" smtClean="0"/>
              <a:t>понимания </a:t>
            </a:r>
            <a:r>
              <a:rPr lang="ru-RU" sz="2400" dirty="0" smtClean="0"/>
              <a:t>основных законов природы. Исследование философов внесли значительный вклад в этом </a:t>
            </a:r>
            <a:r>
              <a:rPr lang="ru-RU" sz="2400" dirty="0" smtClean="0"/>
              <a:t>направлении.</a:t>
            </a:r>
            <a:endParaRPr lang="ru-RU" sz="2400" dirty="0" smtClean="0"/>
          </a:p>
          <a:p>
            <a:pPr algn="just"/>
            <a:r>
              <a:rPr lang="ru-RU" sz="2400" dirty="0" smtClean="0"/>
              <a:t>Профессор Московского университета биолог </a:t>
            </a:r>
            <a:r>
              <a:rPr lang="ru-RU" sz="2400" dirty="0" smtClean="0">
                <a:solidFill>
                  <a:srgbClr val="FFC000"/>
                </a:solidFill>
              </a:rPr>
              <a:t>К.Ф </a:t>
            </a:r>
            <a:r>
              <a:rPr lang="ru-RU" sz="2400" dirty="0" err="1" smtClean="0">
                <a:solidFill>
                  <a:srgbClr val="FFC000"/>
                </a:solidFill>
              </a:rPr>
              <a:t>Рулье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/>
              <a:t>ещё до Ч.Дарвина создал эволюционную теорию развития животного мира.</a:t>
            </a:r>
          </a:p>
          <a:p>
            <a:pPr algn="just"/>
            <a:r>
              <a:rPr lang="ru-RU" sz="2400" dirty="0" smtClean="0"/>
              <a:t>Математик </a:t>
            </a:r>
            <a:r>
              <a:rPr lang="ru-RU" sz="2400" dirty="0" smtClean="0">
                <a:solidFill>
                  <a:srgbClr val="FFC000"/>
                </a:solidFill>
              </a:rPr>
              <a:t>Н.И Лобачевский </a:t>
            </a:r>
            <a:r>
              <a:rPr lang="ru-RU" sz="2400" dirty="0" smtClean="0"/>
              <a:t>в 1826 году, опередив современных его </a:t>
            </a:r>
            <a:r>
              <a:rPr lang="ru-RU" sz="2400" dirty="0" smtClean="0"/>
              <a:t>ученых создал </a:t>
            </a:r>
            <a:r>
              <a:rPr lang="ru-RU" sz="2400" dirty="0" smtClean="0"/>
              <a:t>теорию «неевклидовой геометрии».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48" y="5286388"/>
            <a:ext cx="3857652" cy="4678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Н.И Лобачевский</a:t>
            </a:r>
            <a:r>
              <a:rPr lang="ru-RU" sz="3100" b="1" dirty="0" smtClean="0"/>
              <a:t> 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429264"/>
            <a:ext cx="2400288" cy="5289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/>
              <a:t>К.Ф </a:t>
            </a:r>
            <a:r>
              <a:rPr lang="ru-RU" sz="2800" b="1" dirty="0" err="1" smtClean="0"/>
              <a:t>Рулье</a:t>
            </a:r>
            <a:endParaRPr lang="ru-RU" sz="2800" b="1" dirty="0"/>
          </a:p>
        </p:txBody>
      </p:sp>
      <p:pic>
        <p:nvPicPr>
          <p:cNvPr id="14338" name="Picture 2" descr="C:\Users\user\Desktop\история\рул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714776" cy="4625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user\Desktop\история\лобаче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357190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58029"/>
          </a:xfrm>
        </p:spPr>
        <p:txBody>
          <a:bodyPr/>
          <a:lstStyle/>
          <a:p>
            <a:pPr algn="just"/>
            <a:r>
              <a:rPr lang="ru-RU" dirty="0" smtClean="0"/>
              <a:t> В 1839 г. завершилось строительство здания Пулковской астрономической </a:t>
            </a:r>
            <a:r>
              <a:rPr lang="ru-RU" dirty="0" err="1" smtClean="0"/>
              <a:t>обсервотории</a:t>
            </a:r>
            <a:r>
              <a:rPr lang="ru-RU" dirty="0" smtClean="0"/>
              <a:t>. Его возглавил астроном </a:t>
            </a:r>
            <a:r>
              <a:rPr lang="ru-RU" dirty="0" smtClean="0">
                <a:solidFill>
                  <a:srgbClr val="FFC000"/>
                </a:solidFill>
              </a:rPr>
              <a:t>В.Я </a:t>
            </a:r>
            <a:r>
              <a:rPr lang="ru-RU" dirty="0" smtClean="0">
                <a:solidFill>
                  <a:srgbClr val="FFC000"/>
                </a:solidFill>
              </a:rPr>
              <a:t>Струве</a:t>
            </a:r>
            <a:r>
              <a:rPr lang="ru-RU" dirty="0" smtClean="0"/>
              <a:t>, обнаруживший концентрацию звезд в главной плоскости Млечного Пути.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572008"/>
            <a:ext cx="5614998" cy="15394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Пулковская астрономическая обсерватория.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000372"/>
            <a:ext cx="3186106" cy="6718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 В.Я Струве</a:t>
            </a:r>
            <a:endParaRPr lang="ru-RU" sz="1800" b="1" dirty="0"/>
          </a:p>
        </p:txBody>
      </p:sp>
      <p:pic>
        <p:nvPicPr>
          <p:cNvPr id="15362" name="Picture 2" descr="C:\Users\user\Desktop\история\стру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571480"/>
            <a:ext cx="1928825" cy="232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user\Desktop\история\pulkovo1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928670"/>
            <a:ext cx="557216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6724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В прикладных науках особенно важные открытия были сделаны в области электротехники, механики, биологии и медицины.</a:t>
            </a:r>
          </a:p>
          <a:p>
            <a:pPr algn="just"/>
            <a:r>
              <a:rPr lang="ru-RU" sz="2000" dirty="0" smtClean="0"/>
              <a:t>Академик </a:t>
            </a:r>
            <a:r>
              <a:rPr lang="ru-RU" sz="2000" dirty="0" smtClean="0">
                <a:solidFill>
                  <a:srgbClr val="FFC000"/>
                </a:solidFill>
              </a:rPr>
              <a:t>В.В Петров </a:t>
            </a:r>
            <a:r>
              <a:rPr lang="ru-RU" sz="2000" dirty="0" smtClean="0"/>
              <a:t>создал ряд оригинальных физических  приборов и положил начало практическому применению электричества.</a:t>
            </a:r>
          </a:p>
          <a:p>
            <a:pPr algn="just"/>
            <a:r>
              <a:rPr lang="ru-RU" sz="2000" dirty="0" smtClean="0"/>
              <a:t>Физик </a:t>
            </a:r>
            <a:r>
              <a:rPr lang="ru-RU" sz="2000" dirty="0" smtClean="0">
                <a:solidFill>
                  <a:srgbClr val="FFC000"/>
                </a:solidFill>
              </a:rPr>
              <a:t>Б.С Якоби </a:t>
            </a:r>
            <a:r>
              <a:rPr lang="ru-RU" sz="2000" dirty="0" smtClean="0"/>
              <a:t>в 1834  г. </a:t>
            </a:r>
            <a:r>
              <a:rPr lang="ru-RU" sz="2000" dirty="0" err="1" smtClean="0"/>
              <a:t>сконструрировал</a:t>
            </a:r>
            <a:r>
              <a:rPr lang="ru-RU" sz="2000" dirty="0" smtClean="0"/>
              <a:t> электромоторы, работавшие от гальванических батарей. 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</a:rPr>
              <a:t>П.Л Шиллинг</a:t>
            </a:r>
            <a:r>
              <a:rPr lang="ru-RU" sz="2000" dirty="0" smtClean="0"/>
              <a:t> создал первый записывающий электромагнитный телеграф.</a:t>
            </a:r>
          </a:p>
          <a:p>
            <a:pPr algn="just"/>
            <a:r>
              <a:rPr lang="ru-RU" sz="2000" dirty="0" smtClean="0"/>
              <a:t>Отец и сын </a:t>
            </a:r>
            <a:r>
              <a:rPr lang="ru-RU" sz="2000" dirty="0" smtClean="0">
                <a:solidFill>
                  <a:srgbClr val="FFC000"/>
                </a:solidFill>
              </a:rPr>
              <a:t>Е.А и М.Е Черепановы </a:t>
            </a:r>
            <a:r>
              <a:rPr lang="ru-RU" sz="2000" dirty="0" smtClean="0"/>
              <a:t>на Урале построили паровой </a:t>
            </a:r>
            <a:r>
              <a:rPr lang="ru-RU" sz="2000" dirty="0" err="1" smtClean="0"/>
              <a:t>двига</a:t>
            </a:r>
            <a:r>
              <a:rPr lang="ru-RU" sz="2000" dirty="0" smtClean="0"/>
              <a:t>- </a:t>
            </a:r>
            <a:r>
              <a:rPr lang="ru-RU" sz="2000" dirty="0" err="1" smtClean="0"/>
              <a:t>тель</a:t>
            </a:r>
            <a:r>
              <a:rPr lang="ru-RU" sz="2000" dirty="0" smtClean="0"/>
              <a:t> и первую железную дорогу на паровой тяге.</a:t>
            </a:r>
          </a:p>
          <a:p>
            <a:pPr algn="just"/>
            <a:r>
              <a:rPr lang="ru-RU" sz="2000" dirty="0" smtClean="0"/>
              <a:t>Химик</a:t>
            </a:r>
            <a:r>
              <a:rPr lang="ru-RU" sz="2000" dirty="0" smtClean="0">
                <a:solidFill>
                  <a:srgbClr val="FFC000"/>
                </a:solidFill>
              </a:rPr>
              <a:t>  Н.Н Зинин </a:t>
            </a:r>
            <a:r>
              <a:rPr lang="ru-RU" sz="2000" dirty="0" smtClean="0"/>
              <a:t>разработал технологию  синтеза анилина- органического вещества, употребляющегося для закрепления красок и текстильной промышленности.</a:t>
            </a:r>
          </a:p>
          <a:p>
            <a:pPr algn="just"/>
            <a:r>
              <a:rPr lang="ru-RU" sz="2000" dirty="0" smtClean="0">
                <a:solidFill>
                  <a:schemeClr val="accent3"/>
                </a:solidFill>
              </a:rPr>
              <a:t>П.П Аносов </a:t>
            </a:r>
            <a:r>
              <a:rPr lang="ru-RU" sz="2000" dirty="0" smtClean="0"/>
              <a:t>раскрыл утерянный в Средние века секрет изготовления булатной стали.</a:t>
            </a:r>
          </a:p>
          <a:p>
            <a:pPr algn="just"/>
            <a:r>
              <a:rPr lang="ru-RU" sz="2000" dirty="0" smtClean="0">
                <a:solidFill>
                  <a:schemeClr val="accent3"/>
                </a:solidFill>
              </a:rPr>
              <a:t>Н.И Пирогов  </a:t>
            </a:r>
            <a:r>
              <a:rPr lang="ru-RU" sz="2000" dirty="0" smtClean="0"/>
              <a:t>впервые в мире начал делать операции под эфирным  наркозом, применял антисептические средства в </a:t>
            </a:r>
            <a:r>
              <a:rPr lang="ru-RU" sz="2000" dirty="0" err="1" smtClean="0"/>
              <a:t>военно</a:t>
            </a:r>
            <a:r>
              <a:rPr lang="ru-RU" sz="2000" dirty="0" smtClean="0"/>
              <a:t>- полевой хирургии.</a:t>
            </a:r>
          </a:p>
          <a:p>
            <a:pPr algn="just"/>
            <a:r>
              <a:rPr lang="ru-RU" sz="2000" dirty="0" smtClean="0"/>
              <a:t>Профессор  </a:t>
            </a:r>
            <a:r>
              <a:rPr lang="ru-RU" sz="2000" dirty="0" smtClean="0">
                <a:solidFill>
                  <a:schemeClr val="accent3"/>
                </a:solidFill>
              </a:rPr>
              <a:t>А.М </a:t>
            </a:r>
            <a:r>
              <a:rPr lang="ru-RU" sz="2000" dirty="0" err="1" smtClean="0">
                <a:solidFill>
                  <a:schemeClr val="accent3"/>
                </a:solidFill>
              </a:rPr>
              <a:t>Филомафитский</a:t>
            </a:r>
            <a:r>
              <a:rPr lang="ru-RU" sz="2000" dirty="0" smtClean="0">
                <a:solidFill>
                  <a:schemeClr val="accent3"/>
                </a:solidFill>
              </a:rPr>
              <a:t> </a:t>
            </a:r>
            <a:r>
              <a:rPr lang="ru-RU" sz="2000" dirty="0" smtClean="0"/>
              <a:t>разработал методику использования микроскопа для исследования элементов крови и вместе с </a:t>
            </a:r>
            <a:r>
              <a:rPr lang="ru-RU" sz="2000" dirty="0" smtClean="0">
                <a:solidFill>
                  <a:schemeClr val="accent3"/>
                </a:solidFill>
              </a:rPr>
              <a:t>Н.И Пироговым </a:t>
            </a:r>
            <a:r>
              <a:rPr lang="ru-RU" sz="2000" dirty="0" smtClean="0"/>
              <a:t>метод внутривенного наркоза.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5286388"/>
            <a:ext cx="3471858" cy="6751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В.В Петров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1"/>
            <a:ext cx="3400420" cy="6718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800" b="1" dirty="0" smtClean="0"/>
              <a:t>Б.С Якоби</a:t>
            </a:r>
            <a:endParaRPr lang="ru-RU" sz="2800" b="1" dirty="0"/>
          </a:p>
        </p:txBody>
      </p:sp>
      <p:pic>
        <p:nvPicPr>
          <p:cNvPr id="16386" name="Picture 2" descr="C:\Users\user\Downloads\якоб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3328520" cy="4543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Users\user\Downloads\пет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480"/>
            <a:ext cx="3357586" cy="4551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857760"/>
            <a:ext cx="4429156" cy="9286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Е.А и М.Е Черепановы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286388"/>
            <a:ext cx="3186106" cy="6003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П.Л Шиллинг</a:t>
            </a:r>
            <a:endParaRPr lang="ru-RU" sz="2800" b="1" dirty="0"/>
          </a:p>
        </p:txBody>
      </p:sp>
      <p:pic>
        <p:nvPicPr>
          <p:cNvPr id="17410" name="Picture 2" descr="C:\Users\user\Downloads\шилли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3369680" cy="4310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Users\user\Downloads\черепанов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14340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894" y="5072074"/>
            <a:ext cx="3186106" cy="7465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П.П Аносов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286388"/>
            <a:ext cx="2900354" cy="5289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Н.Н Зинин</a:t>
            </a:r>
            <a:endParaRPr lang="ru-RU" sz="2800" b="1" dirty="0"/>
          </a:p>
        </p:txBody>
      </p:sp>
      <p:pic>
        <p:nvPicPr>
          <p:cNvPr id="18434" name="Picture 2" descr="C:\Users\user\Downloads\зи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857653" cy="428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user\Downloads\анос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85794"/>
            <a:ext cx="3000396" cy="4459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762" y="4714884"/>
            <a:ext cx="4186238" cy="11037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А.М </a:t>
            </a:r>
            <a:r>
              <a:rPr lang="ru-RU" sz="2800" b="1" dirty="0" err="1" smtClean="0">
                <a:solidFill>
                  <a:schemeClr val="tx1"/>
                </a:solidFill>
              </a:rPr>
              <a:t>Филомафитский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500702"/>
            <a:ext cx="3614734" cy="6003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/>
              <a:t>Н.И Пирогов</a:t>
            </a:r>
            <a:endParaRPr lang="ru-RU" sz="2800" b="1" dirty="0"/>
          </a:p>
        </p:txBody>
      </p:sp>
      <p:pic>
        <p:nvPicPr>
          <p:cNvPr id="19458" name="Picture 2" descr="C:\Users\user\Downloads\пирог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user\Downloads\фил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64332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85791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Первая русская экспедиция была в 1803-1806 г. под  командованием </a:t>
            </a:r>
            <a:r>
              <a:rPr lang="ru-RU" sz="2400" dirty="0" smtClean="0">
                <a:solidFill>
                  <a:srgbClr val="FFC000"/>
                </a:solidFill>
              </a:rPr>
              <a:t>И.Ф Крузенштерна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Ю.Ф Лисянского</a:t>
            </a:r>
            <a:r>
              <a:rPr lang="ru-RU" sz="2400" dirty="0" smtClean="0">
                <a:solidFill>
                  <a:schemeClr val="accent3"/>
                </a:solidFill>
              </a:rPr>
              <a:t> </a:t>
            </a:r>
            <a:r>
              <a:rPr lang="ru-RU" sz="2400" dirty="0" smtClean="0"/>
              <a:t>. Прошла  от Кронштадта до Камчатки и Аляски. Изучались острова Тихого океана, Китая, остров Сахалин и полуостров Камчатка.</a:t>
            </a:r>
          </a:p>
          <a:p>
            <a:pPr algn="just"/>
            <a:r>
              <a:rPr lang="ru-RU" sz="2400" dirty="0" smtClean="0"/>
              <a:t>В 1819-1821 гг. во главе с </a:t>
            </a:r>
            <a:r>
              <a:rPr lang="ru-RU" sz="2400" dirty="0" smtClean="0">
                <a:solidFill>
                  <a:srgbClr val="FFC000"/>
                </a:solidFill>
              </a:rPr>
              <a:t>Ф.Ф Беллинсгаузеном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М.П Лазаревым</a:t>
            </a:r>
            <a:r>
              <a:rPr lang="ru-RU" sz="2400" dirty="0" smtClean="0"/>
              <a:t>  была русская экспедиция, которая 16 января 1820 году открыла Антарктиду.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Ф.П Литке </a:t>
            </a:r>
            <a:r>
              <a:rPr lang="ru-RU" sz="2400" dirty="0" smtClean="0"/>
              <a:t>изучал Северный Ледовитый  океан и территории Камчатки.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Г.И </a:t>
            </a:r>
            <a:r>
              <a:rPr lang="ru-RU" sz="2400" dirty="0" err="1" smtClean="0">
                <a:solidFill>
                  <a:srgbClr val="FFC000"/>
                </a:solidFill>
              </a:rPr>
              <a:t>Невельский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/>
              <a:t>открыл устье Амура, пролив между </a:t>
            </a:r>
            <a:r>
              <a:rPr lang="ru-RU" sz="2400" dirty="0" smtClean="0"/>
              <a:t>Сахалином, </a:t>
            </a:r>
            <a:r>
              <a:rPr lang="ru-RU" sz="2400" dirty="0" smtClean="0"/>
              <a:t>и доказал что Сахалин- это остров, а не полуостров.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О.Е </a:t>
            </a:r>
            <a:r>
              <a:rPr lang="ru-RU" sz="2400" dirty="0" err="1" smtClean="0">
                <a:solidFill>
                  <a:srgbClr val="FFC000"/>
                </a:solidFill>
              </a:rPr>
              <a:t>Коцебу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/>
              <a:t>исследовал западное побережье Северной Америки и Аляски.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5500702"/>
            <a:ext cx="4614866" cy="9575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Александр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1026" name="Picture 2" descr="C:\Users\user\Desktop\история\александр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14356"/>
            <a:ext cx="3517429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429264"/>
            <a:ext cx="4686304" cy="81801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Ю.Ф Лисянский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286388"/>
            <a:ext cx="3829048" cy="6718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/>
              <a:t>И.Ф Крузенштерн</a:t>
            </a:r>
            <a:endParaRPr lang="ru-RU" sz="2800" b="1" dirty="0"/>
          </a:p>
        </p:txBody>
      </p:sp>
      <p:pic>
        <p:nvPicPr>
          <p:cNvPr id="1026" name="Picture 2" descr="C:\Users\user\Downloads\курзенште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57190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ownloads\лися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500462" cy="4405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5072074"/>
            <a:ext cx="3257544" cy="6821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М.П Лазарев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286388"/>
            <a:ext cx="3400420" cy="67181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/>
              <a:t>Ф.Ф </a:t>
            </a:r>
            <a:r>
              <a:rPr lang="ru-RU" sz="2800" b="1" dirty="0" err="1" smtClean="0"/>
              <a:t>Белинсгаузен</a:t>
            </a:r>
            <a:endParaRPr lang="ru-RU" sz="2800" b="1" dirty="0"/>
          </a:p>
        </p:txBody>
      </p:sp>
      <p:pic>
        <p:nvPicPr>
          <p:cNvPr id="2050" name="Picture 2" descr="C:\Users\user\Downloads\белинсгауз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3214710" cy="446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лазарев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3357586" cy="431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514" y="5000636"/>
            <a:ext cx="3900486" cy="6751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Г.И </a:t>
            </a:r>
            <a:r>
              <a:rPr lang="ru-RU" sz="2800" b="1" dirty="0" err="1" smtClean="0">
                <a:solidFill>
                  <a:schemeClr val="tx1"/>
                </a:solidFill>
              </a:rPr>
              <a:t>Невельский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143512"/>
            <a:ext cx="3757610" cy="6718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Ф.П Литке</a:t>
            </a:r>
            <a:endParaRPr lang="ru-RU" sz="2800" b="1" dirty="0"/>
          </a:p>
        </p:txBody>
      </p:sp>
      <p:pic>
        <p:nvPicPr>
          <p:cNvPr id="3074" name="Picture 2" descr="C:\Users\user\Downloads\литк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3143272" cy="41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ownloads\невель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857232"/>
            <a:ext cx="3286148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5286388"/>
            <a:ext cx="3471858" cy="6718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О.Е </a:t>
            </a:r>
            <a:r>
              <a:rPr lang="ru-RU" sz="2800" b="1" dirty="0" err="1" smtClean="0"/>
              <a:t>Коцебу</a:t>
            </a:r>
            <a:endParaRPr lang="ru-RU" sz="2800" b="1" dirty="0"/>
          </a:p>
        </p:txBody>
      </p:sp>
      <p:pic>
        <p:nvPicPr>
          <p:cNvPr id="4098" name="Picture 2" descr="C:\Users\user\Downloads\коцеб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00042"/>
            <a:ext cx="3479026" cy="463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Гуманитарные науки выделились в </a:t>
            </a:r>
            <a:r>
              <a:rPr lang="ru-RU" sz="2000" dirty="0" err="1" smtClean="0"/>
              <a:t>особуе</a:t>
            </a:r>
            <a:r>
              <a:rPr lang="ru-RU" sz="2000" dirty="0" smtClean="0"/>
              <a:t> </a:t>
            </a:r>
            <a:r>
              <a:rPr lang="ru-RU" sz="2000" dirty="0" smtClean="0"/>
              <a:t>отрасль и успешно развивались. В начале </a:t>
            </a:r>
            <a:r>
              <a:rPr lang="en-US" sz="2000" dirty="0" smtClean="0"/>
              <a:t>XIX </a:t>
            </a:r>
            <a:r>
              <a:rPr lang="ru-RU" sz="2000" dirty="0" smtClean="0"/>
              <a:t>века в 1812 г. усилилось  стремление познать русскую историю как важный элемент национальной культуры.</a:t>
            </a:r>
          </a:p>
          <a:p>
            <a:pPr algn="just"/>
            <a:r>
              <a:rPr lang="ru-RU" sz="2000" dirty="0" smtClean="0"/>
              <a:t>В 1800 г. было опубликовано </a:t>
            </a:r>
            <a:r>
              <a:rPr lang="ru-RU" sz="2000" dirty="0" smtClean="0">
                <a:solidFill>
                  <a:srgbClr val="FFC000"/>
                </a:solidFill>
              </a:rPr>
              <a:t>«Слово о полку Игореве»- </a:t>
            </a:r>
            <a:r>
              <a:rPr lang="ru-RU" sz="2000" dirty="0" smtClean="0"/>
              <a:t>выдающийся памятник древнерусской литературы </a:t>
            </a:r>
            <a:r>
              <a:rPr lang="en-US" sz="2000" dirty="0" smtClean="0"/>
              <a:t>XII</a:t>
            </a:r>
            <a:r>
              <a:rPr lang="ru-RU" sz="2000" dirty="0" smtClean="0"/>
              <a:t> в.</a:t>
            </a:r>
          </a:p>
          <a:p>
            <a:pPr algn="just"/>
            <a:r>
              <a:rPr lang="ru-RU" sz="2000" dirty="0" smtClean="0"/>
              <a:t>В 1818 г. Были изданы 8 томов </a:t>
            </a:r>
            <a:r>
              <a:rPr lang="ru-RU" sz="2000" dirty="0" smtClean="0">
                <a:solidFill>
                  <a:srgbClr val="FFC000"/>
                </a:solidFill>
              </a:rPr>
              <a:t>«Истории государства Российского» Н.М Карамзина.</a:t>
            </a:r>
          </a:p>
          <a:p>
            <a:pPr algn="just"/>
            <a:r>
              <a:rPr lang="ru-RU" sz="2000" dirty="0" smtClean="0"/>
              <a:t>Также под влиянием труда Н.М Карамзина были созданы </a:t>
            </a:r>
            <a:r>
              <a:rPr lang="ru-RU" sz="2000" dirty="0" smtClean="0">
                <a:solidFill>
                  <a:srgbClr val="FFC000"/>
                </a:solidFill>
              </a:rPr>
              <a:t>К.Ф Рылеев «Исторические думы», А.С Пушкин «Борис Годунов», </a:t>
            </a:r>
            <a:r>
              <a:rPr lang="ru-RU" sz="2000" dirty="0" smtClean="0"/>
              <a:t>исторические романы </a:t>
            </a:r>
            <a:r>
              <a:rPr lang="ru-RU" sz="2000" dirty="0" smtClean="0">
                <a:solidFill>
                  <a:srgbClr val="FFC000"/>
                </a:solidFill>
              </a:rPr>
              <a:t>И.И Лажечникова </a:t>
            </a:r>
            <a:r>
              <a:rPr lang="ru-RU" sz="2000" dirty="0" smtClean="0"/>
              <a:t>и </a:t>
            </a:r>
            <a:r>
              <a:rPr lang="ru-RU" sz="2000" dirty="0" smtClean="0">
                <a:solidFill>
                  <a:srgbClr val="FFC000"/>
                </a:solidFill>
              </a:rPr>
              <a:t>Н.В Кукольника</a:t>
            </a:r>
            <a:r>
              <a:rPr lang="ru-RU" sz="2000" dirty="0" smtClean="0">
                <a:solidFill>
                  <a:schemeClr val="accent3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</a:rPr>
              <a:t>С.М Соловьев </a:t>
            </a:r>
            <a:r>
              <a:rPr lang="ru-RU" sz="2000" dirty="0" smtClean="0"/>
              <a:t>создал 29- томную «История России в древнейшем времени»</a:t>
            </a:r>
          </a:p>
          <a:p>
            <a:pPr algn="just"/>
            <a:r>
              <a:rPr lang="ru-RU" sz="2000" dirty="0" smtClean="0"/>
              <a:t>Публицист  </a:t>
            </a:r>
            <a:r>
              <a:rPr lang="ru-RU" sz="2000" dirty="0" smtClean="0">
                <a:solidFill>
                  <a:srgbClr val="FFC000"/>
                </a:solidFill>
              </a:rPr>
              <a:t>Н.И Греч </a:t>
            </a:r>
            <a:r>
              <a:rPr lang="ru-RU" sz="2000" dirty="0" smtClean="0"/>
              <a:t>написал «Практическую русскую грамматику»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5357826"/>
            <a:ext cx="7329510" cy="957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«Слово о полку </a:t>
            </a:r>
            <a:r>
              <a:rPr lang="ru-RU" sz="2800" b="1" dirty="0" err="1" smtClean="0"/>
              <a:t>Игорове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5122" name="Picture 2" descr="C:\Users\user\Desktop\Новая папка\page1-420px-Slovo_o_polku_igoreve_1800.dj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66"/>
            <a:ext cx="3406109" cy="485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214950"/>
            <a:ext cx="5257808" cy="6036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«История государства Российского»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00438"/>
            <a:ext cx="4186238" cy="6003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Н.М Карамзин</a:t>
            </a:r>
            <a:endParaRPr lang="ru-RU" sz="2000" b="1" dirty="0"/>
          </a:p>
        </p:txBody>
      </p:sp>
      <p:pic>
        <p:nvPicPr>
          <p:cNvPr id="6146" name="Picture 2" descr="C:\Users\user\Desktop\Новая папка\карамз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3"/>
            <a:ext cx="2214579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Новая папка\istorya_t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3193233" cy="495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500702"/>
            <a:ext cx="4614866" cy="5322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«Исторические думы»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876"/>
            <a:ext cx="3543296" cy="4575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К.Ф Рылеев</a:t>
            </a:r>
            <a:endParaRPr lang="ru-RU" b="1" dirty="0"/>
          </a:p>
        </p:txBody>
      </p:sp>
      <p:pic>
        <p:nvPicPr>
          <p:cNvPr id="7170" name="Picture 2" descr="C:\Users\user\Desktop\Новая папка\рыле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20070"/>
            <a:ext cx="2214578" cy="2980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user\Desktop\Новая папка\ду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71480"/>
            <a:ext cx="5238750" cy="47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357826"/>
            <a:ext cx="3257544" cy="603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«Ледяной дом»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86190"/>
            <a:ext cx="3614734" cy="4575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И.И Лажечников</a:t>
            </a:r>
            <a:endParaRPr lang="ru-RU" b="1" dirty="0"/>
          </a:p>
        </p:txBody>
      </p:sp>
      <p:pic>
        <p:nvPicPr>
          <p:cNvPr id="8194" name="Picture 2" descr="C:\Users\user\Desktop\Новая папка\лаже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2432050" cy="296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Desktop\Новая папка\лед. 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750496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429264"/>
            <a:ext cx="4614866" cy="603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«Исторические романы»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000504"/>
            <a:ext cx="3614734" cy="4575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Н.В Кукольник</a:t>
            </a:r>
            <a:endParaRPr lang="ru-RU" b="1" dirty="0"/>
          </a:p>
        </p:txBody>
      </p:sp>
      <p:pic>
        <p:nvPicPr>
          <p:cNvPr id="9218" name="Picture 2" descr="C:\Users\user\Desktop\Новая папка\куколь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44049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user\Desktop\Новая папка\к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66"/>
            <a:ext cx="3743344" cy="503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43914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Образцовое учебное заведение с 1811 года знаменитый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Царскосельский лицей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история\tzarsky_licei29july11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7929618" cy="4773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754" y="5214950"/>
            <a:ext cx="5329246" cy="4608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«История России с древнейших времён»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643314"/>
            <a:ext cx="3686172" cy="6003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С.М. Соловьев</a:t>
            </a:r>
            <a:endParaRPr lang="ru-RU" sz="2400" b="1" dirty="0"/>
          </a:p>
        </p:txBody>
      </p:sp>
      <p:pic>
        <p:nvPicPr>
          <p:cNvPr id="11266" name="Picture 2" descr="C:\Users\user\Desktop\Новая папка\СОЛОВЬ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428604"/>
            <a:ext cx="2428892" cy="3185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user\Desktop\Новая папка\СОЛОВ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4335548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4857760"/>
            <a:ext cx="4929190" cy="6751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«Практическая русская грамматика»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4071942"/>
            <a:ext cx="4400552" cy="6718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Н.И Греч</a:t>
            </a:r>
            <a:endParaRPr lang="ru-RU" sz="2400" b="1" dirty="0"/>
          </a:p>
        </p:txBody>
      </p:sp>
      <p:pic>
        <p:nvPicPr>
          <p:cNvPr id="12290" name="Picture 2" descr="C:\Users\user\Desktop\Новая папка\гре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290226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user\Desktop\Новая папка\грамм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93599"/>
            <a:ext cx="2857520" cy="449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3500439"/>
            <a:ext cx="1971660" cy="3571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К.Д КАВЕЛИН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428992" y="3500438"/>
            <a:ext cx="2498743" cy="46038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Н.А ПОЛЕВОЙ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929322" y="3500438"/>
            <a:ext cx="4043362" cy="660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М.П ПОГОДИН</a:t>
            </a:r>
            <a:endParaRPr lang="ru-RU" sz="2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1000100" y="4786322"/>
            <a:ext cx="7358114" cy="164307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К.Д </a:t>
            </a:r>
            <a:r>
              <a:rPr lang="ru-RU" sz="2400" dirty="0" err="1" smtClean="0">
                <a:solidFill>
                  <a:srgbClr val="FFC000"/>
                </a:solidFill>
              </a:rPr>
              <a:t>Кавелин</a:t>
            </a:r>
            <a:r>
              <a:rPr lang="ru-RU" sz="2400" dirty="0" smtClean="0">
                <a:solidFill>
                  <a:srgbClr val="FFC000"/>
                </a:solidFill>
              </a:rPr>
              <a:t>, Н.А Полевой, М.П Погодин и др. </a:t>
            </a:r>
            <a:r>
              <a:rPr lang="ru-RU" sz="2400" dirty="0" smtClean="0"/>
              <a:t>стремились по-новому осмыслить русскую историю, понять закономерности и специфику её развития, связь и отличие от </a:t>
            </a:r>
            <a:r>
              <a:rPr lang="ru-RU" sz="2400" dirty="0" err="1" smtClean="0"/>
              <a:t>западно</a:t>
            </a:r>
            <a:r>
              <a:rPr lang="ru-RU" sz="2400" dirty="0" smtClean="0"/>
              <a:t>- европейской.</a:t>
            </a:r>
          </a:p>
          <a:p>
            <a:endParaRPr lang="ru-RU" dirty="0"/>
          </a:p>
        </p:txBody>
      </p:sp>
      <p:pic>
        <p:nvPicPr>
          <p:cNvPr id="10242" name="Picture 2" descr="C:\Users\user\Desktop\Новая папка\кавел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230387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user\Desktop\Новая папка\полев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67"/>
            <a:ext cx="207170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user\Desktop\Новая папка\погод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60187"/>
            <a:ext cx="2357454" cy="300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44" y="3643314"/>
            <a:ext cx="2614602" cy="4286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Н.В ГОГОЛЬ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85786" y="3714752"/>
            <a:ext cx="2570181" cy="3175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А.С ПУШКИН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4857760"/>
            <a:ext cx="8401080" cy="14462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Разработка основ </a:t>
            </a:r>
            <a:r>
              <a:rPr lang="ru-RU" sz="2400" dirty="0" smtClean="0"/>
              <a:t>русского </a:t>
            </a:r>
            <a:r>
              <a:rPr lang="ru-RU" sz="2400" dirty="0" smtClean="0"/>
              <a:t>литературного языка осуществилась в творчестве писателей </a:t>
            </a:r>
            <a:r>
              <a:rPr lang="ru-RU" sz="2400" dirty="0" smtClean="0">
                <a:solidFill>
                  <a:schemeClr val="accent3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Н.М Карамзина, А.С Пушкина, М.Ю Лермонтова, Н.В Гоголя и др. 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29388" y="3643314"/>
            <a:ext cx="2998809" cy="4460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М.Ю ЛЕРМОНТОВ</a:t>
            </a:r>
            <a:endParaRPr lang="ru-RU" sz="2000" b="1" dirty="0"/>
          </a:p>
        </p:txBody>
      </p:sp>
      <p:pic>
        <p:nvPicPr>
          <p:cNvPr id="13314" name="Picture 2" descr="C:\Users\user\Desktop\Новая папка\пу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234316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Users\user\Desktop\Новая папка\ЛЕРМОН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71480"/>
            <a:ext cx="2159455" cy="291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C:\Users\user\Desktop\Новая папка\ГОГО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2071702" cy="294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714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ПРОСВЕТИТЕЛЬКАЯ  ДЕЯТЕЛЬНОСТЬ.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4389120"/>
          </a:xfrm>
        </p:spPr>
        <p:txBody>
          <a:bodyPr/>
          <a:lstStyle/>
          <a:p>
            <a:pPr algn="just"/>
            <a:r>
              <a:rPr lang="ru-RU" dirty="0" smtClean="0"/>
              <a:t>Особое значение </a:t>
            </a:r>
            <a:r>
              <a:rPr lang="ru-RU" dirty="0" smtClean="0"/>
              <a:t>в</a:t>
            </a:r>
            <a:r>
              <a:rPr lang="ru-RU" dirty="0" smtClean="0"/>
              <a:t> просвещении </a:t>
            </a:r>
            <a:r>
              <a:rPr lang="ru-RU" dirty="0" smtClean="0"/>
              <a:t>народа играло издание книг. В начале </a:t>
            </a:r>
            <a:r>
              <a:rPr lang="en-US" dirty="0" smtClean="0"/>
              <a:t>XIX</a:t>
            </a:r>
            <a:r>
              <a:rPr lang="ru-RU" dirty="0" smtClean="0"/>
              <a:t> века существовали лишь государственные типографии , а в 30-40 е годы распространилась частное книгоиздательство. Первый человек который создал книгопечатание - </a:t>
            </a:r>
            <a:r>
              <a:rPr lang="ru-RU" dirty="0" smtClean="0">
                <a:solidFill>
                  <a:srgbClr val="FFC000"/>
                </a:solidFill>
              </a:rPr>
              <a:t>А.Ф Смирдин.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214686"/>
            <a:ext cx="4114800" cy="7432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А.Ф СМИРДИН</a:t>
            </a:r>
            <a:endParaRPr lang="ru-RU" sz="2000" b="1" dirty="0"/>
          </a:p>
        </p:txBody>
      </p:sp>
      <p:pic>
        <p:nvPicPr>
          <p:cNvPr id="14338" name="Picture 2" descr="C:\Users\user\Desktop\Новая папка\смирд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7"/>
            <a:ext cx="2090661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user\Desktop\Новая папка\смирд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8366"/>
            <a:ext cx="5515638" cy="407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229600" cy="585791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 первой половине  </a:t>
            </a:r>
            <a:r>
              <a:rPr lang="en-US" sz="2800" dirty="0" smtClean="0"/>
              <a:t>XIX</a:t>
            </a:r>
            <a:r>
              <a:rPr lang="ru-RU" sz="2800" dirty="0" smtClean="0"/>
              <a:t> в. Оживилась газетное и журнальное дело. Кроме </a:t>
            </a:r>
            <a:r>
              <a:rPr lang="ru-RU" sz="2800" dirty="0" smtClean="0">
                <a:solidFill>
                  <a:srgbClr val="FFC000"/>
                </a:solidFill>
              </a:rPr>
              <a:t>«Санкт-Петербургских» и «Московских </a:t>
            </a:r>
            <a:r>
              <a:rPr lang="ru-RU" sz="2800" dirty="0" err="1" smtClean="0">
                <a:solidFill>
                  <a:srgbClr val="FFC000"/>
                </a:solidFill>
              </a:rPr>
              <a:t>ведоместей</a:t>
            </a:r>
            <a:r>
              <a:rPr lang="ru-RU" sz="2800" dirty="0" smtClean="0">
                <a:solidFill>
                  <a:srgbClr val="FFC000"/>
                </a:solidFill>
              </a:rPr>
              <a:t>» </a:t>
            </a:r>
            <a:r>
              <a:rPr lang="ru-RU" sz="2800" dirty="0" smtClean="0"/>
              <a:t>появились частные газеты </a:t>
            </a:r>
            <a:r>
              <a:rPr lang="ru-RU" sz="2800" dirty="0" smtClean="0">
                <a:solidFill>
                  <a:srgbClr val="FFC000"/>
                </a:solidFill>
              </a:rPr>
              <a:t>«Северная пчела», «Литературная газета»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smtClean="0"/>
              <a:t>и др.</a:t>
            </a:r>
          </a:p>
          <a:p>
            <a:pPr algn="just"/>
            <a:r>
              <a:rPr lang="ru-RU" sz="2800" dirty="0" smtClean="0"/>
              <a:t>Первый общественно- политический журнал </a:t>
            </a:r>
            <a:r>
              <a:rPr lang="ru-RU" sz="2800" dirty="0" smtClean="0">
                <a:solidFill>
                  <a:srgbClr val="FFC000"/>
                </a:solidFill>
              </a:rPr>
              <a:t>«Вестник Европы» </a:t>
            </a:r>
            <a:r>
              <a:rPr lang="ru-RU" sz="2800" dirty="0" smtClean="0"/>
              <a:t>основанный Н.М Карамзиным.</a:t>
            </a:r>
          </a:p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«Сын Отечества» </a:t>
            </a:r>
            <a:r>
              <a:rPr lang="ru-RU" sz="2800" dirty="0" smtClean="0"/>
              <a:t>- журнал патриотического характера.</a:t>
            </a:r>
          </a:p>
          <a:p>
            <a:pPr algn="just"/>
            <a:r>
              <a:rPr lang="ru-RU" sz="2800" dirty="0" smtClean="0"/>
              <a:t>В 30-50е годы популярны журналы </a:t>
            </a:r>
            <a:r>
              <a:rPr lang="ru-RU" sz="2800" dirty="0" smtClean="0">
                <a:solidFill>
                  <a:srgbClr val="FFC000"/>
                </a:solidFill>
              </a:rPr>
              <a:t>«Современник» </a:t>
            </a:r>
            <a:r>
              <a:rPr lang="ru-RU" sz="2800" dirty="0" smtClean="0"/>
              <a:t>и </a:t>
            </a:r>
            <a:r>
              <a:rPr lang="ru-RU" sz="2800" dirty="0" smtClean="0">
                <a:solidFill>
                  <a:srgbClr val="FFC000"/>
                </a:solidFill>
              </a:rPr>
              <a:t>«Отечественные записки».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643578"/>
            <a:ext cx="8115328" cy="528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газета «Санкт-Петербургская ведомость»</a:t>
            </a:r>
            <a:endParaRPr lang="ru-RU" b="1" dirty="0"/>
          </a:p>
        </p:txBody>
      </p:sp>
      <p:pic>
        <p:nvPicPr>
          <p:cNvPr id="15362" name="Picture 2" descr="C:\Users\user\Desktop\Новая папка\петербургская в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85818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86454"/>
            <a:ext cx="7829576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газета «Московская ведомость»</a:t>
            </a:r>
            <a:endParaRPr lang="ru-RU" b="1" dirty="0"/>
          </a:p>
        </p:txBody>
      </p:sp>
      <p:pic>
        <p:nvPicPr>
          <p:cNvPr id="16386" name="Picture 2" descr="C:\Users\user\Desktop\Новая папка\мос.в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286676" cy="5232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429264"/>
            <a:ext cx="4043362" cy="4571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газета «Северная пчела»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4929198"/>
            <a:ext cx="4043362" cy="5286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газета «Литературная газета»</a:t>
            </a:r>
            <a:endParaRPr lang="ru-RU" b="1" dirty="0"/>
          </a:p>
        </p:txBody>
      </p:sp>
      <p:pic>
        <p:nvPicPr>
          <p:cNvPr id="17410" name="Picture 2" descr="C:\Users\user\Desktop\Новая папка\северная пче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0194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Users\user\Desktop\Новая папка\лит.газ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14422"/>
            <a:ext cx="4494005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743781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В этом лицее образование  получили такие литераторы как </a:t>
            </a:r>
            <a:r>
              <a:rPr lang="ru-RU" sz="3600" dirty="0" smtClean="0">
                <a:solidFill>
                  <a:srgbClr val="FFC000"/>
                </a:solidFill>
              </a:rPr>
              <a:t>А.С Пушкин, В.К Кюхельбекер, И.И </a:t>
            </a:r>
            <a:r>
              <a:rPr lang="ru-RU" sz="3600" dirty="0" err="1" smtClean="0">
                <a:solidFill>
                  <a:srgbClr val="FFC000"/>
                </a:solidFill>
              </a:rPr>
              <a:t>Пущин</a:t>
            </a:r>
            <a:r>
              <a:rPr lang="ru-RU" sz="3600" dirty="0" smtClean="0">
                <a:solidFill>
                  <a:srgbClr val="FFC000"/>
                </a:solidFill>
              </a:rPr>
              <a:t>, А.А </a:t>
            </a:r>
            <a:r>
              <a:rPr lang="ru-RU" sz="3600" dirty="0" err="1" smtClean="0">
                <a:solidFill>
                  <a:srgbClr val="FFC000"/>
                </a:solidFill>
              </a:rPr>
              <a:t>Дельвиг</a:t>
            </a:r>
            <a:r>
              <a:rPr lang="ru-RU" sz="3600" dirty="0" smtClean="0">
                <a:solidFill>
                  <a:srgbClr val="FFC000"/>
                </a:solidFill>
              </a:rPr>
              <a:t>, М.Е Салтыков-Щедрин</a:t>
            </a:r>
            <a:r>
              <a:rPr lang="ru-RU" sz="3600" dirty="0" smtClean="0"/>
              <a:t>; дипломаты </a:t>
            </a:r>
            <a:r>
              <a:rPr lang="ru-RU" sz="3600" dirty="0" smtClean="0">
                <a:solidFill>
                  <a:srgbClr val="FFC000"/>
                </a:solidFill>
              </a:rPr>
              <a:t>А.М Горчаков и Н.К </a:t>
            </a:r>
            <a:r>
              <a:rPr lang="ru-RU" sz="3600" dirty="0" err="1" smtClean="0">
                <a:solidFill>
                  <a:srgbClr val="FFC000"/>
                </a:solidFill>
              </a:rPr>
              <a:t>Гирс</a:t>
            </a:r>
            <a:r>
              <a:rPr lang="ru-RU" sz="3600" dirty="0" smtClean="0"/>
              <a:t>; министр народного просвещения </a:t>
            </a:r>
            <a:r>
              <a:rPr lang="ru-RU" sz="3600" dirty="0" err="1" smtClean="0">
                <a:solidFill>
                  <a:srgbClr val="FFC000"/>
                </a:solidFill>
              </a:rPr>
              <a:t>Д.АТолстой</a:t>
            </a:r>
            <a:r>
              <a:rPr lang="ru-RU" sz="3600" dirty="0" smtClean="0"/>
              <a:t>; публицист </a:t>
            </a:r>
            <a:r>
              <a:rPr lang="ru-RU" sz="3600" dirty="0" smtClean="0">
                <a:solidFill>
                  <a:srgbClr val="FFC000"/>
                </a:solidFill>
              </a:rPr>
              <a:t>Н.Я Данилевский </a:t>
            </a:r>
            <a:r>
              <a:rPr lang="ru-RU" sz="3600" dirty="0" smtClean="0"/>
              <a:t>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072074"/>
            <a:ext cx="3971924" cy="5286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журнал «Вестник Европы»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5000636"/>
            <a:ext cx="4043362" cy="5286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журнал «Сын Отечества»</a:t>
            </a:r>
            <a:endParaRPr lang="ru-RU" b="1" dirty="0"/>
          </a:p>
        </p:txBody>
      </p:sp>
      <p:pic>
        <p:nvPicPr>
          <p:cNvPr id="18434" name="Picture 2" descr="C:\Users\user\Desktop\Новая папка\вестник европ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2712678" cy="4389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user\Desktop\Новая папка\сын отеч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286132" cy="4381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5572140"/>
            <a:ext cx="3686172" cy="457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журнал «Современник»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5500702"/>
            <a:ext cx="3971924" cy="5286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журнал «Отечественные записки»</a:t>
            </a:r>
            <a:endParaRPr lang="ru-RU" sz="2400" b="1" dirty="0"/>
          </a:p>
        </p:txBody>
      </p:sp>
      <p:pic>
        <p:nvPicPr>
          <p:cNvPr id="19458" name="Picture 2" descr="C:\Users\user\Desktop\Новая папка\ов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286125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user\Desktop\Новая папка\тне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500462" cy="5215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9679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 1814 г. В Петербурге открылся первая публичная библиотека, ставшая национальным книгохранилищем.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user\Desktop\Новая папка\первая пуб.биб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35811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72475"/>
          </a:xfrm>
        </p:spPr>
        <p:txBody>
          <a:bodyPr/>
          <a:lstStyle/>
          <a:p>
            <a:pPr algn="just"/>
            <a:r>
              <a:rPr lang="ru-RU" dirty="0" smtClean="0"/>
              <a:t> В первой половине </a:t>
            </a:r>
            <a:r>
              <a:rPr lang="en-US" dirty="0" smtClean="0"/>
              <a:t>XIX</a:t>
            </a:r>
            <a:r>
              <a:rPr lang="ru-RU" dirty="0" smtClean="0"/>
              <a:t>века начали открываться общедоступные музеи. Музейное дело быстрым темпом развивалось в провинциальных городах: Барнауле, Оренбурге, </a:t>
            </a:r>
            <a:r>
              <a:rPr lang="ru-RU" dirty="0" err="1" smtClean="0"/>
              <a:t>Феодесии</a:t>
            </a:r>
            <a:r>
              <a:rPr lang="ru-RU" dirty="0" smtClean="0"/>
              <a:t>, Одессе и др.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1831 г. был основан </a:t>
            </a:r>
            <a:r>
              <a:rPr lang="ru-RU" dirty="0" err="1" smtClean="0">
                <a:solidFill>
                  <a:srgbClr val="FFC000"/>
                </a:solidFill>
              </a:rPr>
              <a:t>Румянцевский</a:t>
            </a:r>
            <a:r>
              <a:rPr lang="ru-RU" dirty="0" smtClean="0">
                <a:solidFill>
                  <a:srgbClr val="FFC000"/>
                </a:solidFill>
              </a:rPr>
              <a:t> музей </a:t>
            </a:r>
            <a:r>
              <a:rPr lang="ru-RU" dirty="0" smtClean="0"/>
              <a:t>в Петербурге. Оно основано в коллекциях собранных графом </a:t>
            </a:r>
            <a:r>
              <a:rPr lang="ru-RU" dirty="0" smtClean="0">
                <a:solidFill>
                  <a:srgbClr val="FFC000"/>
                </a:solidFill>
              </a:rPr>
              <a:t>Н.П Румянцевым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429264"/>
            <a:ext cx="3114668" cy="53225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Румянцевский</a:t>
            </a:r>
            <a:r>
              <a:rPr lang="ru-RU" sz="2400" b="1" dirty="0" smtClean="0">
                <a:solidFill>
                  <a:schemeClr val="tx1"/>
                </a:solidFill>
              </a:rPr>
              <a:t> музей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86190"/>
            <a:ext cx="3114668" cy="5289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Н.П Румянцев</a:t>
            </a:r>
            <a:endParaRPr lang="ru-RU" sz="2400" b="1" dirty="0"/>
          </a:p>
        </p:txBody>
      </p:sp>
      <p:pic>
        <p:nvPicPr>
          <p:cNvPr id="21506" name="Picture 2" descr="C:\Users\user\Desktop\Новая папка\румянц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2286016" cy="2823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Users\user\Desktop\Новая папка\рум.миу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643050"/>
            <a:ext cx="5504451" cy="3648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ЛИТЕРАТУРА.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/>
              <a:t>Расцвет литературы позволило определить </a:t>
            </a:r>
            <a:r>
              <a:rPr lang="en-US" sz="2400" dirty="0" smtClean="0"/>
              <a:t>XIX</a:t>
            </a:r>
            <a:r>
              <a:rPr lang="ru-RU" sz="2400" dirty="0" smtClean="0"/>
              <a:t> век как «золотой век».Писатели занимали различные  общественно- политические позиции. </a:t>
            </a:r>
          </a:p>
          <a:p>
            <a:pPr algn="just"/>
            <a:r>
              <a:rPr lang="ru-RU" sz="2400" dirty="0" smtClean="0"/>
              <a:t>В этом веке классицизм уступил </a:t>
            </a:r>
            <a:r>
              <a:rPr lang="ru-RU" sz="2400" dirty="0" err="1" smtClean="0"/>
              <a:t>сентимитализму</a:t>
            </a:r>
            <a:r>
              <a:rPr lang="ru-RU" sz="2400" dirty="0" smtClean="0"/>
              <a:t>. К этому пришел </a:t>
            </a:r>
            <a:r>
              <a:rPr lang="ru-RU" sz="2400" dirty="0" smtClean="0">
                <a:solidFill>
                  <a:srgbClr val="FFC000"/>
                </a:solidFill>
              </a:rPr>
              <a:t>Г.Р Державин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Н.К Карамзин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В 1812 г. появился романтизм. В творчестве </a:t>
            </a:r>
            <a:r>
              <a:rPr lang="ru-RU" sz="2400" dirty="0" smtClean="0">
                <a:solidFill>
                  <a:srgbClr val="FFC000"/>
                </a:solidFill>
              </a:rPr>
              <a:t>В.А Жуковского </a:t>
            </a:r>
            <a:r>
              <a:rPr lang="ru-RU" sz="2400" dirty="0" smtClean="0"/>
              <a:t>проявился «салонный» романтизм. Другое течение выбрали писатели- декабристы (</a:t>
            </a:r>
            <a:r>
              <a:rPr lang="ru-RU" sz="2400" dirty="0" smtClean="0">
                <a:solidFill>
                  <a:srgbClr val="FFC000"/>
                </a:solidFill>
              </a:rPr>
              <a:t>К.Ф Рылеев, В.К Кюхельбекер, А.А Бестужев- Марлинский</a:t>
            </a:r>
            <a:r>
              <a:rPr lang="ru-RU" sz="2400" dirty="0" smtClean="0"/>
              <a:t>). Также отразилась в раннем творчестве </a:t>
            </a:r>
            <a:r>
              <a:rPr lang="ru-RU" sz="2400" dirty="0" smtClean="0">
                <a:solidFill>
                  <a:srgbClr val="FFC000"/>
                </a:solidFill>
              </a:rPr>
              <a:t>А.А Пушкина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М.Ю Лермонтова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Во второй четверти этого века в европейской литературе начал утверждаться реализм. Виднелась в творчестве </a:t>
            </a:r>
            <a:r>
              <a:rPr lang="ru-RU" sz="2400" dirty="0" smtClean="0">
                <a:solidFill>
                  <a:srgbClr val="FFC000"/>
                </a:solidFill>
              </a:rPr>
              <a:t>М.Ю Лермонтова, Н.В Гоголя, Н.А Некрасова, И.С Тургенева, И.А Гончарова.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3900486" cy="603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    Г.Р Державин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5357826"/>
            <a:ext cx="2971792" cy="6429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smtClean="0"/>
              <a:t>Н.М Карамзин</a:t>
            </a:r>
            <a:endParaRPr lang="ru-RU" sz="3200" b="1" dirty="0"/>
          </a:p>
        </p:txBody>
      </p:sp>
      <p:pic>
        <p:nvPicPr>
          <p:cNvPr id="22530" name="Picture 2" descr="C:\Users\user\Desktop\Новая папка (2)\derzhavi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762375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Users\user\Desktop\Новая папка (2)\1-323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048" y="500042"/>
            <a:ext cx="3548009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072074"/>
            <a:ext cx="4686304" cy="6751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А.А Бестужев- Марлинский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286388"/>
            <a:ext cx="4186238" cy="6718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К.Ф Рылеев</a:t>
            </a:r>
            <a:endParaRPr lang="ru-RU" dirty="0"/>
          </a:p>
        </p:txBody>
      </p:sp>
      <p:pic>
        <p:nvPicPr>
          <p:cNvPr id="23554" name="Picture 2" descr="C:\Users\user\Desktop\Новая папка (2)\рыле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260146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C:\Users\user\Desktop\Новая папка (2)\марли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3411951" cy="4333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786322"/>
            <a:ext cx="4043362" cy="603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М.Ю Лермонтов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643446"/>
            <a:ext cx="3971924" cy="6003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А.А Пушкин</a:t>
            </a:r>
            <a:endParaRPr lang="ru-RU" sz="2800" b="1" dirty="0"/>
          </a:p>
        </p:txBody>
      </p:sp>
      <p:pic>
        <p:nvPicPr>
          <p:cNvPr id="24578" name="Picture 2" descr="C:\Users\user\Desktop\история\push_kip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1242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Users\user\Desktop\Новая папка\ЛЕРМОН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14356"/>
            <a:ext cx="298419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390" y="5143512"/>
            <a:ext cx="3757610" cy="7465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Н.А Некрасов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429264"/>
            <a:ext cx="3357586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 Гоголь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C:\Users\user\Desktop\Новая папка\ГОГ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062094" cy="434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Users\user\Desktop\Новая папка (2)\некрас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042" y="592717"/>
            <a:ext cx="3208973" cy="433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786322"/>
            <a:ext cx="3471858" cy="6821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В.К Кюхельбекер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857760"/>
            <a:ext cx="4043362" cy="64294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200" b="1" dirty="0" smtClean="0"/>
              <a:t>А.С Пушкин</a:t>
            </a:r>
            <a:endParaRPr lang="ru-RU" sz="3200" b="1" dirty="0"/>
          </a:p>
        </p:txBody>
      </p:sp>
      <p:pic>
        <p:nvPicPr>
          <p:cNvPr id="3074" name="Picture 2" descr="C:\Users\user\Desktop\история\push_kip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31242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история\img_6_10_0_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4534" y="785795"/>
            <a:ext cx="3001253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4643446"/>
            <a:ext cx="4114800" cy="6751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И.А Гончаров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786322"/>
            <a:ext cx="3757610" cy="6003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И.С Тургенев</a:t>
            </a:r>
            <a:endParaRPr lang="ru-RU" sz="2800" b="1" dirty="0"/>
          </a:p>
        </p:txBody>
      </p:sp>
      <p:pic>
        <p:nvPicPr>
          <p:cNvPr id="26626" name="Picture 2" descr="C:\Users\user\Desktop\Новая папка (2)\mzl.sumandqn.320x480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2587631" cy="3881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C:\Users\user\Desktop\Новая папка (2)\гонч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14356"/>
            <a:ext cx="3218345" cy="399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ТЕАТР.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В первой половине </a:t>
            </a:r>
            <a:r>
              <a:rPr lang="en-US" sz="2400" dirty="0" smtClean="0"/>
              <a:t>XIX</a:t>
            </a:r>
            <a:r>
              <a:rPr lang="ru-RU" sz="2400" dirty="0" smtClean="0"/>
              <a:t> века в России театральная жизнь вступила в новую фазу. Существовали различные виды театров. Были широко распространены крепостные театры, </a:t>
            </a:r>
            <a:r>
              <a:rPr lang="ru-RU" sz="2400" dirty="0" smtClean="0"/>
              <a:t>принадлежавшие </a:t>
            </a:r>
            <a:r>
              <a:rPr lang="ru-RU" sz="2400" dirty="0" smtClean="0"/>
              <a:t>русским аристократическим фамилиям (Шереметевы, Апраксины, Юсуповы и др</a:t>
            </a:r>
            <a:r>
              <a:rPr lang="ru-RU" sz="2400" dirty="0" smtClean="0"/>
              <a:t>.), </a:t>
            </a:r>
            <a:r>
              <a:rPr lang="ru-RU" sz="2400" dirty="0" smtClean="0"/>
              <a:t>государственных театров было мало. Это- </a:t>
            </a:r>
            <a:r>
              <a:rPr lang="ru-RU" sz="2400" dirty="0" smtClean="0">
                <a:solidFill>
                  <a:srgbClr val="FFC000"/>
                </a:solidFill>
              </a:rPr>
              <a:t>Александрийский</a:t>
            </a:r>
            <a:r>
              <a:rPr lang="ru-RU" sz="2400" dirty="0" smtClean="0"/>
              <a:t> и </a:t>
            </a:r>
            <a:r>
              <a:rPr lang="ru-RU" sz="2400" dirty="0" err="1" smtClean="0">
                <a:solidFill>
                  <a:srgbClr val="FFC000"/>
                </a:solidFill>
              </a:rPr>
              <a:t>Мариинский</a:t>
            </a:r>
            <a:r>
              <a:rPr lang="ru-RU" sz="2400" dirty="0" smtClean="0">
                <a:solidFill>
                  <a:srgbClr val="FFC000"/>
                </a:solidFill>
              </a:rPr>
              <a:t> театр </a:t>
            </a:r>
            <a:r>
              <a:rPr lang="ru-RU" sz="2400" dirty="0" smtClean="0"/>
              <a:t>в Петербурге, </a:t>
            </a:r>
            <a:r>
              <a:rPr lang="ru-RU" sz="2400" dirty="0" smtClean="0">
                <a:solidFill>
                  <a:srgbClr val="FFC000"/>
                </a:solidFill>
              </a:rPr>
              <a:t>Большой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Малый театр </a:t>
            </a:r>
            <a:r>
              <a:rPr lang="ru-RU" sz="2400" dirty="0" smtClean="0"/>
              <a:t>в Москве.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786190"/>
            <a:ext cx="3757610" cy="8180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      </a:t>
            </a:r>
            <a:r>
              <a:rPr lang="ru-RU" sz="2400" b="1" dirty="0" err="1" smtClean="0">
                <a:solidFill>
                  <a:schemeClr val="tx1"/>
                </a:solidFill>
              </a:rPr>
              <a:t>Мариинский</a:t>
            </a:r>
            <a:r>
              <a:rPr lang="ru-RU" sz="2400" b="1" dirty="0" smtClean="0">
                <a:solidFill>
                  <a:schemeClr val="tx1"/>
                </a:solidFill>
              </a:rPr>
              <a:t> театр.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143380"/>
            <a:ext cx="3543296" cy="8146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Александринский театр.</a:t>
            </a:r>
            <a:endParaRPr lang="ru-RU" sz="2400" b="1" dirty="0"/>
          </a:p>
        </p:txBody>
      </p:sp>
      <p:pic>
        <p:nvPicPr>
          <p:cNvPr id="27650" name="Picture 2" descr="C:\Users\user\Desktop\Новая папка (2)\алек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714776" cy="3516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C:\Users\user\Desktop\Новая папка (2)\мариин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480"/>
            <a:ext cx="427698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7828" y="4214818"/>
            <a:ext cx="3686172" cy="8180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  Малый театр.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572008"/>
            <a:ext cx="3614734" cy="6718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Большой театр.</a:t>
            </a:r>
            <a:endParaRPr lang="ru-RU" sz="2800" b="1" dirty="0"/>
          </a:p>
        </p:txBody>
      </p:sp>
      <p:pic>
        <p:nvPicPr>
          <p:cNvPr id="28674" name="Picture 2" descr="C:\Users\user\Desktop\Новая папка (2)\больш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928670"/>
            <a:ext cx="4357718" cy="361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 descr="C:\Users\user\Desktop\Новая папка (2)\ма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00049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7209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 драматическом театре господствовало </a:t>
            </a:r>
            <a:r>
              <a:rPr lang="ru-RU" sz="2800" dirty="0" err="1" smtClean="0"/>
              <a:t>класицизм</a:t>
            </a:r>
            <a:r>
              <a:rPr lang="ru-RU" sz="2800" dirty="0" smtClean="0"/>
              <a:t> и </a:t>
            </a:r>
            <a:r>
              <a:rPr lang="ru-RU" sz="2800" dirty="0" err="1" smtClean="0"/>
              <a:t>сентиминтализм</a:t>
            </a:r>
            <a:r>
              <a:rPr lang="ru-RU" sz="2800" dirty="0" smtClean="0"/>
              <a:t>. Позднее появились романтические пьесы. Ставились произведения европейских (</a:t>
            </a:r>
            <a:r>
              <a:rPr lang="ru-RU" sz="2800" dirty="0" smtClean="0">
                <a:solidFill>
                  <a:srgbClr val="FFC000"/>
                </a:solidFill>
              </a:rPr>
              <a:t>Ф.Шиллер, В.Шекспир</a:t>
            </a:r>
            <a:r>
              <a:rPr lang="ru-RU" sz="2800" dirty="0" smtClean="0"/>
              <a:t>) и отечественных авторов. Особенно популярен Н.В Кукольник. Также успешны были сатирические комедии </a:t>
            </a:r>
            <a:r>
              <a:rPr lang="ru-RU" sz="2800" dirty="0" smtClean="0">
                <a:solidFill>
                  <a:srgbClr val="FFC000"/>
                </a:solidFill>
              </a:rPr>
              <a:t>Д.И Фонвизина и И.А Крылова.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smtClean="0"/>
              <a:t> Крупное событие в культурной жизни </a:t>
            </a:r>
            <a:r>
              <a:rPr lang="ru-RU" sz="2800" dirty="0" smtClean="0">
                <a:solidFill>
                  <a:srgbClr val="FFC000"/>
                </a:solidFill>
              </a:rPr>
              <a:t>Н.В Гоголя «Ревизор».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4857760"/>
            <a:ext cx="4614866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В.Шекспир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000636"/>
            <a:ext cx="4186238" cy="73722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Ф.Шиллер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C:\Users\user\Desktop\Новая папка (2)\шил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304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C:\Users\user\Desktop\Новая папка (2)\шексп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0042"/>
            <a:ext cx="3371850" cy="450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5000636"/>
            <a:ext cx="304323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Н.В Крылов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286388"/>
            <a:ext cx="3757610" cy="4514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000" b="1" dirty="0" smtClean="0"/>
              <a:t>Д.И Фонвизин</a:t>
            </a:r>
            <a:endParaRPr lang="ru-RU" sz="3000" b="1" dirty="0"/>
          </a:p>
        </p:txBody>
      </p:sp>
      <p:pic>
        <p:nvPicPr>
          <p:cNvPr id="30722" name="Picture 2" descr="C:\Users\user\Desktop\Новая папка (2)\фонвиз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3733800" cy="47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 descr="C:\Users\user\Desktop\Новая папка (2)\кры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824297" cy="4865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186766" cy="665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                   Н.В Гоголь «Ревизор»</a:t>
            </a:r>
            <a:endParaRPr lang="ru-RU" sz="2800" b="1" dirty="0"/>
          </a:p>
        </p:txBody>
      </p:sp>
      <p:pic>
        <p:nvPicPr>
          <p:cNvPr id="31746" name="Picture 2" descr="C:\Users\user\Desktop\Новая папка (2)\ревизор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429419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БАЛЕТ.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Балет </a:t>
            </a:r>
            <a:r>
              <a:rPr lang="ru-RU" dirty="0" smtClean="0"/>
              <a:t>развивалась </a:t>
            </a:r>
            <a:r>
              <a:rPr lang="ru-RU" dirty="0" smtClean="0"/>
              <a:t>в тесной  связи и под влиянием отечественной литературы. В репертуаре появились балеты , сюжет которых был подсказан отечественной литературой: </a:t>
            </a:r>
            <a:r>
              <a:rPr lang="ru-RU" dirty="0" smtClean="0">
                <a:solidFill>
                  <a:srgbClr val="FFC000"/>
                </a:solidFill>
              </a:rPr>
              <a:t>«Руслан и Людмила», «Бахчисарайский сарай», «Кавказский пленник» </a:t>
            </a:r>
            <a:r>
              <a:rPr lang="ru-RU" dirty="0" smtClean="0"/>
              <a:t>А.С Пушкин.</a:t>
            </a:r>
          </a:p>
          <a:p>
            <a:pPr algn="just"/>
            <a:r>
              <a:rPr lang="ru-RU" dirty="0" smtClean="0"/>
              <a:t>В либретто балетов использовались мифология, сказки, события из реальной истории из разных стран.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709160"/>
          </a:xfrm>
        </p:spPr>
        <p:txBody>
          <a:bodyPr/>
          <a:lstStyle/>
          <a:p>
            <a:pPr algn="just"/>
            <a:r>
              <a:rPr lang="ru-RU" dirty="0" smtClean="0"/>
              <a:t>Своим успехом балет России обязан драматургу </a:t>
            </a:r>
            <a:r>
              <a:rPr lang="ru-RU" dirty="0" err="1" smtClean="0">
                <a:solidFill>
                  <a:srgbClr val="FFC000"/>
                </a:solidFill>
              </a:rPr>
              <a:t>Ш.Дидло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r>
              <a:rPr lang="ru-RU" dirty="0" smtClean="0">
                <a:solidFill>
                  <a:schemeClr val="accent3"/>
                </a:solidFill>
              </a:rPr>
              <a:t>  </a:t>
            </a:r>
            <a:r>
              <a:rPr lang="ru-RU" dirty="0" smtClean="0"/>
              <a:t>Он создал основы русского классического балета, использовав национальные мотивы и традиции европейского танцевального искусства. Под его руководством на Петербургской сцене блистали  </a:t>
            </a:r>
            <a:r>
              <a:rPr lang="ru-RU" dirty="0" smtClean="0">
                <a:solidFill>
                  <a:srgbClr val="FFC000"/>
                </a:solidFill>
              </a:rPr>
              <a:t>А.С Новицкая, А.И Истомина, А.А </a:t>
            </a:r>
            <a:r>
              <a:rPr lang="ru-RU" dirty="0" err="1" smtClean="0">
                <a:solidFill>
                  <a:srgbClr val="FFC000"/>
                </a:solidFill>
              </a:rPr>
              <a:t>Лихутина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 smtClean="0"/>
              <a:t>и др.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4929198"/>
            <a:ext cx="2328850" cy="6751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А.А </a:t>
            </a:r>
            <a:r>
              <a:rPr lang="ru-RU" sz="3200" b="1" dirty="0" err="1" smtClean="0">
                <a:solidFill>
                  <a:schemeClr val="tx1"/>
                </a:solidFill>
              </a:rPr>
              <a:t>Дельвиг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4500594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</a:t>
            </a:r>
            <a:r>
              <a:rPr lang="ru-RU" sz="3200" b="1" dirty="0" smtClean="0"/>
              <a:t>И.И </a:t>
            </a:r>
            <a:r>
              <a:rPr lang="ru-RU" sz="3200" b="1" dirty="0" err="1" smtClean="0"/>
              <a:t>Пущин</a:t>
            </a:r>
            <a:endParaRPr lang="ru-RU" sz="3200" b="1" dirty="0"/>
          </a:p>
        </p:txBody>
      </p:sp>
      <p:pic>
        <p:nvPicPr>
          <p:cNvPr id="4098" name="Picture 2" descr="C:\Users\user\Desktop\история\пущ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3071834" cy="3910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история\дельви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357586" cy="385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5643578"/>
            <a:ext cx="2071702" cy="6657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smtClean="0"/>
              <a:t>Ш. </a:t>
            </a:r>
            <a:r>
              <a:rPr lang="ru-RU" sz="3200" b="1" dirty="0" err="1" smtClean="0"/>
              <a:t>Дидло</a:t>
            </a:r>
            <a:endParaRPr lang="ru-RU" sz="3200" b="1" dirty="0"/>
          </a:p>
        </p:txBody>
      </p:sp>
      <p:pic>
        <p:nvPicPr>
          <p:cNvPr id="32770" name="Picture 2" descr="C:\Users\user\Desktop\Новая папка (2)\дид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290"/>
            <a:ext cx="381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МУЗЫКА.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 первой половине </a:t>
            </a:r>
            <a:r>
              <a:rPr lang="en-US" dirty="0" smtClean="0"/>
              <a:t>XIX</a:t>
            </a:r>
            <a:r>
              <a:rPr lang="ru-RU" dirty="0" smtClean="0"/>
              <a:t> века открылась новая  страница истории отечественной музыкальной культуры. Сочетание народных мотивов обусловило появление особого жанра- русского романса.(</a:t>
            </a:r>
            <a:r>
              <a:rPr lang="ru-RU" dirty="0" smtClean="0">
                <a:solidFill>
                  <a:srgbClr val="FFC000"/>
                </a:solidFill>
              </a:rPr>
              <a:t>А.А </a:t>
            </a:r>
            <a:r>
              <a:rPr lang="ru-RU" dirty="0" err="1" smtClean="0">
                <a:solidFill>
                  <a:srgbClr val="FFC000"/>
                </a:solidFill>
              </a:rPr>
              <a:t>Алабьев</a:t>
            </a:r>
            <a:r>
              <a:rPr lang="ru-RU" dirty="0" smtClean="0">
                <a:solidFill>
                  <a:srgbClr val="FFC000"/>
                </a:solidFill>
              </a:rPr>
              <a:t>, А.Е Варламов, А.Л </a:t>
            </a:r>
            <a:r>
              <a:rPr lang="ru-RU" dirty="0" err="1" smtClean="0">
                <a:solidFill>
                  <a:srgbClr val="FFC000"/>
                </a:solidFill>
              </a:rPr>
              <a:t>Гурилев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Особое место занимает композитор </a:t>
            </a:r>
            <a:r>
              <a:rPr lang="ru-RU" dirty="0" smtClean="0">
                <a:solidFill>
                  <a:srgbClr val="FFC000"/>
                </a:solidFill>
              </a:rPr>
              <a:t>М. И Глинка</a:t>
            </a:r>
            <a:r>
              <a:rPr lang="ru-RU" dirty="0" smtClean="0"/>
              <a:t>. Он был родоначальником всех основных жанров национальной классической музыки.</a:t>
            </a:r>
          </a:p>
          <a:p>
            <a:pPr algn="just"/>
            <a:r>
              <a:rPr lang="ru-RU" dirty="0" smtClean="0"/>
              <a:t>Крупный представитель романтического направления в музыке был композитор </a:t>
            </a:r>
            <a:r>
              <a:rPr lang="ru-RU" dirty="0" smtClean="0">
                <a:solidFill>
                  <a:srgbClr val="FFC000"/>
                </a:solidFill>
              </a:rPr>
              <a:t>А.Н Верстовский.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7554" y="3643314"/>
            <a:ext cx="2900354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А.Е Варламов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4348" y="3929066"/>
            <a:ext cx="3257544" cy="5540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А.А </a:t>
            </a:r>
            <a:r>
              <a:rPr lang="ru-RU" sz="2400" b="1" dirty="0" err="1" smtClean="0"/>
              <a:t>Алябьев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388" y="3929066"/>
            <a:ext cx="3757610" cy="625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А.Л </a:t>
            </a:r>
            <a:r>
              <a:rPr lang="ru-RU" sz="2400" b="1" dirty="0" err="1" smtClean="0"/>
              <a:t>Гурилев</a:t>
            </a:r>
            <a:endParaRPr lang="ru-RU" sz="2400" b="1" dirty="0"/>
          </a:p>
        </p:txBody>
      </p:sp>
      <p:pic>
        <p:nvPicPr>
          <p:cNvPr id="33794" name="Picture 2" descr="C:\Users\user\Desktop\Новая папка (2)\алябь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22594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Новая папка (2)\варлам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71480"/>
            <a:ext cx="2671160" cy="3286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Новая папка (2)\гурил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3" y="542505"/>
            <a:ext cx="2643207" cy="3320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5286388"/>
            <a:ext cx="3614734" cy="6399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М.И Глинка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5286388"/>
            <a:ext cx="3638576" cy="7113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А.Н Верстовский</a:t>
            </a:r>
            <a:endParaRPr lang="ru-RU" sz="2800" b="1" dirty="0"/>
          </a:p>
        </p:txBody>
      </p:sp>
      <p:pic>
        <p:nvPicPr>
          <p:cNvPr id="2050" name="Picture 2" descr="C:\Users\user\Downloads\гл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3071834" cy="459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версторск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511210"/>
            <a:ext cx="3500462" cy="456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ЖИВОПИСЬ И СКУЛЬПТУРА.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Для русского искусства характерны романтизм и реализм. Однако официально признанным методом был классицизм. </a:t>
            </a:r>
          </a:p>
          <a:p>
            <a:pPr algn="just"/>
            <a:r>
              <a:rPr lang="ru-RU" sz="2400" dirty="0" smtClean="0"/>
              <a:t>Ярким представителем романтизма живописи был </a:t>
            </a:r>
            <a:r>
              <a:rPr lang="ru-RU" sz="2400" dirty="0" smtClean="0">
                <a:solidFill>
                  <a:srgbClr val="FFC000"/>
                </a:solidFill>
              </a:rPr>
              <a:t>О.А Кипренский </a:t>
            </a:r>
            <a:r>
              <a:rPr lang="ru-RU" sz="2400" dirty="0" smtClean="0"/>
              <a:t>. Его портрет </a:t>
            </a:r>
            <a:r>
              <a:rPr lang="ru-RU" sz="2400" dirty="0" smtClean="0">
                <a:solidFill>
                  <a:srgbClr val="FFC000"/>
                </a:solidFill>
              </a:rPr>
              <a:t>А.С Пушкина </a:t>
            </a:r>
            <a:r>
              <a:rPr lang="ru-RU" sz="2400" dirty="0" smtClean="0"/>
              <a:t>является одним из лучших созданий романтического образа.</a:t>
            </a:r>
          </a:p>
          <a:p>
            <a:pPr algn="just"/>
            <a:r>
              <a:rPr lang="ru-RU" sz="2400" dirty="0" smtClean="0"/>
              <a:t>А реализм отражался в произведениях </a:t>
            </a:r>
            <a:r>
              <a:rPr lang="ru-RU" sz="2400" dirty="0" smtClean="0">
                <a:solidFill>
                  <a:srgbClr val="FFC000"/>
                </a:solidFill>
              </a:rPr>
              <a:t>В.А </a:t>
            </a:r>
            <a:r>
              <a:rPr lang="ru-RU" sz="2400" dirty="0" err="1" smtClean="0">
                <a:solidFill>
                  <a:srgbClr val="FFC000"/>
                </a:solidFill>
              </a:rPr>
              <a:t>Тропинина</a:t>
            </a:r>
            <a:r>
              <a:rPr lang="ru-RU" sz="2400" dirty="0" smtClean="0"/>
              <a:t>. Он тоже написал портрет </a:t>
            </a:r>
            <a:r>
              <a:rPr lang="ru-RU" sz="2400" dirty="0" smtClean="0">
                <a:solidFill>
                  <a:srgbClr val="FFC000"/>
                </a:solidFill>
              </a:rPr>
              <a:t>АС. Пушкина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Художественные и идейные искания </a:t>
            </a:r>
            <a:r>
              <a:rPr lang="ru-RU" sz="2400" dirty="0" smtClean="0"/>
              <a:t>русской общественной </a:t>
            </a:r>
            <a:r>
              <a:rPr lang="ru-RU" sz="2400" dirty="0" smtClean="0"/>
              <a:t>мысли отражались в картинах </a:t>
            </a:r>
            <a:r>
              <a:rPr lang="ru-RU" sz="2400" dirty="0" smtClean="0">
                <a:solidFill>
                  <a:srgbClr val="FFC000"/>
                </a:solidFill>
              </a:rPr>
              <a:t>К.П Брюллова «Последний день Помпеи»,</a:t>
            </a:r>
            <a:r>
              <a:rPr lang="ru-RU" sz="2400" dirty="0" smtClean="0"/>
              <a:t> и  </a:t>
            </a:r>
            <a:r>
              <a:rPr lang="ru-RU" sz="2400" dirty="0" smtClean="0">
                <a:solidFill>
                  <a:srgbClr val="FFC000"/>
                </a:solidFill>
              </a:rPr>
              <a:t>А.А Иванова «Явление Христа  народу»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71810"/>
            <a:ext cx="3328982" cy="704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chemeClr val="tx1"/>
                </a:solidFill>
              </a:rPr>
              <a:t>О.А Кипренский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5143512"/>
            <a:ext cx="3471858" cy="7524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«А.С Пушкин»</a:t>
            </a:r>
            <a:endParaRPr lang="ru-RU" sz="2800" b="1" dirty="0"/>
          </a:p>
        </p:txBody>
      </p:sp>
      <p:pic>
        <p:nvPicPr>
          <p:cNvPr id="1026" name="Picture 2" descr="C:\Users\user\Desktop\Новая папка (3)\кипре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286016" cy="2826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Новая папка (3)\ки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3337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5357826"/>
            <a:ext cx="3114668" cy="5817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«А.С Пушкин»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714752"/>
            <a:ext cx="3543296" cy="7524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В.А </a:t>
            </a:r>
            <a:r>
              <a:rPr lang="ru-RU" b="1" dirty="0" err="1" smtClean="0"/>
              <a:t>Тропинин</a:t>
            </a:r>
            <a:endParaRPr lang="ru-RU" b="1" dirty="0"/>
          </a:p>
        </p:txBody>
      </p:sp>
      <p:pic>
        <p:nvPicPr>
          <p:cNvPr id="2050" name="Picture 2" descr="C:\Users\user\Desktop\Новая папка (3)\тропи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428892" cy="3204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Новая папка (3)\тр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3651260" cy="4496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5286388"/>
            <a:ext cx="4829180" cy="6532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«Последний день Помпеи»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429000"/>
            <a:ext cx="2828916" cy="4667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К.П Брюллов</a:t>
            </a:r>
            <a:endParaRPr lang="ru-RU" b="1" dirty="0"/>
          </a:p>
        </p:txBody>
      </p:sp>
      <p:pic>
        <p:nvPicPr>
          <p:cNvPr id="3074" name="Picture 2" descr="C:\Users\user\Desktop\Новая папка (3)\брюл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2456501" cy="293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Новая папка (3)\пос.день помпе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071546"/>
            <a:ext cx="5729897" cy="4167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072074"/>
            <a:ext cx="4543428" cy="5817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chemeClr val="tx1"/>
                </a:solidFill>
              </a:rPr>
              <a:t>«Явление Христа народу»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857628"/>
            <a:ext cx="3614734" cy="5381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А.А Иванов</a:t>
            </a:r>
            <a:endParaRPr lang="ru-RU" dirty="0"/>
          </a:p>
        </p:txBody>
      </p:sp>
      <p:pic>
        <p:nvPicPr>
          <p:cNvPr id="4098" name="Picture 2" descr="C:\Users\user\Desktop\Новая папка (3)\ива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505075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Новая папка (3)\явление христа народ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36"/>
            <a:ext cx="5425888" cy="3586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329642" cy="3857652"/>
          </a:xfrm>
        </p:spPr>
        <p:txBody>
          <a:bodyPr/>
          <a:lstStyle/>
          <a:p>
            <a:pPr algn="just"/>
            <a:r>
              <a:rPr lang="ru-RU" dirty="0" smtClean="0"/>
              <a:t>В первой половине </a:t>
            </a:r>
            <a:r>
              <a:rPr lang="en-US" dirty="0" smtClean="0"/>
              <a:t>XIX </a:t>
            </a:r>
            <a:r>
              <a:rPr lang="ru-RU" dirty="0" smtClean="0"/>
              <a:t> века в живопись входит бытовой сюжет. К нему обратился </a:t>
            </a:r>
            <a:r>
              <a:rPr lang="ru-RU" dirty="0" smtClean="0">
                <a:solidFill>
                  <a:srgbClr val="FFC000"/>
                </a:solidFill>
              </a:rPr>
              <a:t>А.Г Венецианов «На пашне». «</a:t>
            </a:r>
            <a:r>
              <a:rPr lang="ru-RU" dirty="0" err="1" smtClean="0">
                <a:solidFill>
                  <a:srgbClr val="FFC000"/>
                </a:solidFill>
              </a:rPr>
              <a:t>Захарка</a:t>
            </a:r>
            <a:r>
              <a:rPr lang="ru-RU" dirty="0" smtClean="0">
                <a:solidFill>
                  <a:srgbClr val="FFC000"/>
                </a:solidFill>
              </a:rPr>
              <a:t>», «Утро помещицы».</a:t>
            </a:r>
            <a:r>
              <a:rPr lang="ru-RU" dirty="0" smtClean="0"/>
              <a:t> Потом продолжил </a:t>
            </a:r>
            <a:r>
              <a:rPr lang="ru-RU" dirty="0" smtClean="0">
                <a:solidFill>
                  <a:srgbClr val="FFC000"/>
                </a:solidFill>
              </a:rPr>
              <a:t>П.А Федотов «Сватовство майора», «Свежий кавалер».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4500570"/>
            <a:ext cx="2857520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А.М Горчаков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4786314" cy="9575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b="1" dirty="0" smtClean="0"/>
              <a:t>М.Е Салтыков-Щедрин</a:t>
            </a:r>
            <a:endParaRPr lang="ru-RU" sz="2800" b="1" dirty="0"/>
          </a:p>
        </p:txBody>
      </p:sp>
      <p:pic>
        <p:nvPicPr>
          <p:cNvPr id="5122" name="Picture 2" descr="C:\Users\user\Desktop\история\щедрин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33337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история\горча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6"/>
            <a:ext cx="3143272" cy="4060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2571744"/>
            <a:ext cx="3471858" cy="37148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  А.Г Венецианов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785786" y="5929330"/>
            <a:ext cx="2214578" cy="58340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     «На пашне»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929454" y="3571876"/>
            <a:ext cx="2971792" cy="64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«</a:t>
            </a:r>
            <a:r>
              <a:rPr lang="ru-RU" sz="1800" b="1" dirty="0" err="1" smtClean="0"/>
              <a:t>Захарка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571868" y="3500438"/>
            <a:ext cx="2998809" cy="573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«Утро помещицы»</a:t>
            </a:r>
            <a:endParaRPr lang="ru-RU" sz="1800" b="1" dirty="0"/>
          </a:p>
        </p:txBody>
      </p:sp>
      <p:pic>
        <p:nvPicPr>
          <p:cNvPr id="5122" name="Picture 2" descr="C:\Users\user\Desktop\Новая папка (3)\венециа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1666875" cy="213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Новая папка (3)\на паш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000396" cy="2329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user\Desktop\Новая папка (3)\захар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28604"/>
            <a:ext cx="2355293" cy="308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user\Desktop\Новая папка (3)\утро помещи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7166"/>
            <a:ext cx="2390544" cy="3104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143248"/>
            <a:ext cx="1857388" cy="58791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    П.А Федотов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14546" y="6427010"/>
            <a:ext cx="2686040" cy="4309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800" b="1" dirty="0" smtClean="0"/>
              <a:t>«</a:t>
            </a:r>
            <a:r>
              <a:rPr lang="ru-RU" sz="1800" b="1" dirty="0" err="1" smtClean="0"/>
              <a:t>Сватство</a:t>
            </a:r>
            <a:r>
              <a:rPr lang="ru-RU" sz="1800" b="1" dirty="0" smtClean="0"/>
              <a:t> майора»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2132" y="3500438"/>
            <a:ext cx="2713057" cy="430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«Свежий кавалер»</a:t>
            </a:r>
            <a:endParaRPr lang="ru-RU" sz="1800" b="1" dirty="0"/>
          </a:p>
        </p:txBody>
      </p:sp>
      <p:pic>
        <p:nvPicPr>
          <p:cNvPr id="6146" name="Picture 2" descr="C:\Users\user\Desktop\Новая папка (3)\фед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00043"/>
            <a:ext cx="21204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Новая папка (3)\сватовство м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43314"/>
            <a:ext cx="3429024" cy="265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Desktop\Новая папка (3)\свеж.ка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85728"/>
            <a:ext cx="2624502" cy="3190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C000"/>
                </a:solidFill>
              </a:rPr>
              <a:t>И.П </a:t>
            </a:r>
            <a:r>
              <a:rPr lang="ru-RU" dirty="0" err="1" smtClean="0">
                <a:solidFill>
                  <a:srgbClr val="FFC000"/>
                </a:solidFill>
              </a:rPr>
              <a:t>Мартос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создал </a:t>
            </a:r>
            <a:r>
              <a:rPr lang="ru-RU" dirty="0" smtClean="0"/>
              <a:t>первые </a:t>
            </a:r>
            <a:r>
              <a:rPr lang="ru-RU" dirty="0" smtClean="0"/>
              <a:t>в Москве памятник – </a:t>
            </a:r>
            <a:r>
              <a:rPr lang="ru-RU" dirty="0" smtClean="0">
                <a:solidFill>
                  <a:srgbClr val="FFC000"/>
                </a:solidFill>
              </a:rPr>
              <a:t>К.Минин и Д.Пожарский </a:t>
            </a:r>
            <a:r>
              <a:rPr lang="ru-RU" dirty="0" smtClean="0"/>
              <a:t>в Красной площади.</a:t>
            </a:r>
          </a:p>
          <a:p>
            <a:pPr algn="just"/>
            <a:r>
              <a:rPr lang="ru-RU" dirty="0" smtClean="0"/>
              <a:t>По проекту </a:t>
            </a:r>
            <a:r>
              <a:rPr lang="ru-RU" dirty="0" smtClean="0">
                <a:solidFill>
                  <a:srgbClr val="FFC000"/>
                </a:solidFill>
              </a:rPr>
              <a:t>А.А </a:t>
            </a:r>
            <a:r>
              <a:rPr lang="ru-RU" dirty="0" err="1" smtClean="0">
                <a:solidFill>
                  <a:srgbClr val="FFC000"/>
                </a:solidFill>
              </a:rPr>
              <a:t>Монферрана</a:t>
            </a:r>
            <a:r>
              <a:rPr lang="ru-RU" dirty="0" smtClean="0">
                <a:solidFill>
                  <a:srgbClr val="FFC000"/>
                </a:solidFill>
              </a:rPr>
              <a:t> 49-метровая колонна </a:t>
            </a:r>
            <a:r>
              <a:rPr lang="ru-RU" dirty="0" smtClean="0"/>
              <a:t> на Дворцовой площади как памятник Александру </a:t>
            </a:r>
            <a:r>
              <a:rPr lang="en-US" dirty="0" smtClean="0"/>
              <a:t> I</a:t>
            </a:r>
            <a:endParaRPr lang="ru-RU" dirty="0" smtClean="0"/>
          </a:p>
          <a:p>
            <a:pPr algn="just"/>
            <a:r>
              <a:rPr lang="ru-RU" dirty="0" smtClean="0"/>
              <a:t>1812 г. Памятники </a:t>
            </a:r>
            <a:r>
              <a:rPr lang="ru-RU" dirty="0" smtClean="0">
                <a:solidFill>
                  <a:srgbClr val="FFC000"/>
                </a:solidFill>
              </a:rPr>
              <a:t>Б.И </a:t>
            </a:r>
            <a:r>
              <a:rPr lang="ru-RU" dirty="0" err="1" smtClean="0">
                <a:solidFill>
                  <a:srgbClr val="FFC000"/>
                </a:solidFill>
              </a:rPr>
              <a:t>Ордловского</a:t>
            </a:r>
            <a:r>
              <a:rPr lang="ru-RU" dirty="0" smtClean="0">
                <a:solidFill>
                  <a:srgbClr val="FFC000"/>
                </a:solidFill>
              </a:rPr>
              <a:t>- М.И Кутузов и М.Б Барклай де Толли.</a:t>
            </a:r>
          </a:p>
          <a:p>
            <a:pPr algn="just"/>
            <a:r>
              <a:rPr lang="ru-RU" dirty="0" smtClean="0">
                <a:solidFill>
                  <a:srgbClr val="FFC000"/>
                </a:solidFill>
              </a:rPr>
              <a:t>П.К </a:t>
            </a:r>
            <a:r>
              <a:rPr lang="ru-RU" dirty="0" err="1" smtClean="0">
                <a:solidFill>
                  <a:srgbClr val="FFC000"/>
                </a:solidFill>
              </a:rPr>
              <a:t>Клодт</a:t>
            </a:r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 smtClean="0"/>
              <a:t>конная статуя  </a:t>
            </a:r>
            <a:r>
              <a:rPr lang="ru-RU" dirty="0" smtClean="0">
                <a:solidFill>
                  <a:srgbClr val="FFC000"/>
                </a:solidFill>
              </a:rPr>
              <a:t>Николая </a:t>
            </a:r>
            <a:r>
              <a:rPr lang="en-US" dirty="0" smtClean="0">
                <a:solidFill>
                  <a:srgbClr val="FFC000"/>
                </a:solidFill>
              </a:rPr>
              <a:t>I</a:t>
            </a:r>
            <a:endParaRPr lang="ru-RU" dirty="0" smtClean="0">
              <a:solidFill>
                <a:srgbClr val="FFC000"/>
              </a:solidFill>
            </a:endParaRPr>
          </a:p>
          <a:p>
            <a:pPr algn="just"/>
            <a:r>
              <a:rPr lang="ru-RU" dirty="0" smtClean="0"/>
              <a:t>1812 г. </a:t>
            </a:r>
            <a:r>
              <a:rPr lang="ru-RU" dirty="0" smtClean="0">
                <a:solidFill>
                  <a:srgbClr val="FFC000"/>
                </a:solidFill>
              </a:rPr>
              <a:t>Ф.П Толстой- медали,  посвященные Отечественной войне.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5500702"/>
            <a:ext cx="3186106" cy="7246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А.А </a:t>
            </a:r>
            <a:r>
              <a:rPr lang="ru-RU" sz="2000" b="1" dirty="0" err="1" smtClean="0">
                <a:solidFill>
                  <a:schemeClr val="tx1"/>
                </a:solidFill>
              </a:rPr>
              <a:t>Монферрана</a:t>
            </a:r>
            <a:r>
              <a:rPr lang="ru-RU" sz="2000" b="1" dirty="0" smtClean="0">
                <a:solidFill>
                  <a:schemeClr val="tx1"/>
                </a:solidFill>
              </a:rPr>
              <a:t> «памятник Александру </a:t>
            </a:r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500702"/>
            <a:ext cx="4143404" cy="8238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И.П Матрос </a:t>
            </a:r>
          </a:p>
          <a:p>
            <a:pPr>
              <a:buNone/>
            </a:pPr>
            <a:r>
              <a:rPr lang="ru-RU" sz="1800" b="1" dirty="0" smtClean="0"/>
              <a:t>«К.Минин и   Д.Пожарский»</a:t>
            </a:r>
            <a:endParaRPr lang="ru-RU" sz="1800" b="1" dirty="0"/>
          </a:p>
        </p:txBody>
      </p:sp>
      <p:pic>
        <p:nvPicPr>
          <p:cNvPr id="7170" name="Picture 2" descr="C:\Users\user\Desktop\Новая папка (3)\МИ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887273" cy="496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user\Desktop\Новая папка (3)\АЛЕК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66"/>
            <a:ext cx="2928958" cy="5081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5072074"/>
            <a:ext cx="3400420" cy="8572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Б.И Орлов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«М.Б Барклай де Толи»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72074"/>
            <a:ext cx="3257544" cy="4667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Б.И Орлов «М.И Кутузов»</a:t>
            </a:r>
            <a:endParaRPr lang="ru-RU" sz="1800" b="1" dirty="0"/>
          </a:p>
        </p:txBody>
      </p:sp>
      <p:pic>
        <p:nvPicPr>
          <p:cNvPr id="8194" name="Picture 2" descr="C:\Users\user\Desktop\Новая папка (3)\КУТУЗ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286147" cy="45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Desktop\Новая папка (3)\Kazanskiy_sobor_Barklay_1-04-200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3405198" cy="454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572008"/>
            <a:ext cx="3757610" cy="65321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Ф.П Толстой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«медали Отечественной войны»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72074"/>
            <a:ext cx="3328982" cy="10382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П.К </a:t>
            </a:r>
            <a:r>
              <a:rPr lang="ru-RU" sz="1800" b="1" dirty="0" err="1" smtClean="0"/>
              <a:t>Клодт</a:t>
            </a:r>
            <a:r>
              <a:rPr lang="ru-RU" sz="1800" b="1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«конная статуя Николая </a:t>
            </a:r>
            <a:r>
              <a:rPr lang="en-US" sz="1800" b="1" dirty="0" smtClean="0"/>
              <a:t>I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pic>
        <p:nvPicPr>
          <p:cNvPr id="9218" name="Picture 2" descr="C:\Users\user\Desktop\Новая папка (3)\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3161260" cy="4746636"/>
          </a:xfrm>
          <a:prstGeom prst="rect">
            <a:avLst/>
          </a:prstGeom>
          <a:noFill/>
        </p:spPr>
      </p:pic>
      <p:pic>
        <p:nvPicPr>
          <p:cNvPr id="9219" name="Picture 3" descr="C:\Users\user\Desktop\Новая папка (3)\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400100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АРХИТЕКТУРА И ГРАДОСТРОИТЕЛЬСТВО.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Русская культура связано с традициями </a:t>
            </a:r>
            <a:r>
              <a:rPr lang="ru-RU" sz="2400" dirty="0" smtClean="0">
                <a:solidFill>
                  <a:srgbClr val="FFC000"/>
                </a:solidFill>
              </a:rPr>
              <a:t>классицизма. </a:t>
            </a:r>
            <a:r>
              <a:rPr lang="ru-RU" sz="2400" dirty="0" smtClean="0"/>
              <a:t>Характерная черта- </a:t>
            </a:r>
            <a:r>
              <a:rPr lang="ru-RU" sz="2400" dirty="0" smtClean="0">
                <a:solidFill>
                  <a:srgbClr val="FFC000"/>
                </a:solidFill>
              </a:rPr>
              <a:t>создание крупных ансамблей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 проекту </a:t>
            </a:r>
            <a:r>
              <a:rPr lang="ru-RU" sz="2400" dirty="0" smtClean="0">
                <a:solidFill>
                  <a:srgbClr val="FFC000"/>
                </a:solidFill>
              </a:rPr>
              <a:t>А.Д Захарова </a:t>
            </a:r>
            <a:r>
              <a:rPr lang="ru-RU" sz="2400" dirty="0" smtClean="0"/>
              <a:t>воздвигнуто </a:t>
            </a:r>
            <a:r>
              <a:rPr lang="ru-RU" sz="2400" dirty="0" smtClean="0">
                <a:solidFill>
                  <a:srgbClr val="FFC000"/>
                </a:solidFill>
              </a:rPr>
              <a:t>здание  Адмирал- </a:t>
            </a:r>
            <a:r>
              <a:rPr lang="ru-RU" sz="2400" dirty="0" err="1" smtClean="0">
                <a:solidFill>
                  <a:srgbClr val="FFC000"/>
                </a:solidFill>
              </a:rPr>
              <a:t>тейства</a:t>
            </a:r>
            <a:r>
              <a:rPr lang="ru-RU" sz="2400" dirty="0" smtClean="0">
                <a:solidFill>
                  <a:srgbClr val="FFC000"/>
                </a:solidFill>
              </a:rPr>
              <a:t>. 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Здание Биржи и ростральные колонны </a:t>
            </a:r>
            <a:r>
              <a:rPr lang="ru-RU" sz="2400" dirty="0" smtClean="0"/>
              <a:t>созданные архитектором </a:t>
            </a:r>
            <a:r>
              <a:rPr lang="ru-RU" sz="2400" dirty="0" smtClean="0">
                <a:solidFill>
                  <a:srgbClr val="FFC000"/>
                </a:solidFill>
              </a:rPr>
              <a:t>Т. де </a:t>
            </a:r>
            <a:r>
              <a:rPr lang="ru-RU" sz="2400" dirty="0" err="1" smtClean="0">
                <a:solidFill>
                  <a:srgbClr val="FFC000"/>
                </a:solidFill>
              </a:rPr>
              <a:t>Томон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А.Н Воронихин </a:t>
            </a:r>
            <a:r>
              <a:rPr lang="ru-RU" sz="2400" dirty="0" smtClean="0"/>
              <a:t>проектировал </a:t>
            </a:r>
            <a:r>
              <a:rPr lang="ru-RU" sz="2400" dirty="0" smtClean="0">
                <a:solidFill>
                  <a:srgbClr val="FFC000"/>
                </a:solidFill>
              </a:rPr>
              <a:t>Казанский собор.</a:t>
            </a:r>
          </a:p>
          <a:p>
            <a:pPr algn="just"/>
            <a:r>
              <a:rPr lang="ru-RU" sz="2400" dirty="0" smtClean="0"/>
              <a:t>По проекту  </a:t>
            </a:r>
            <a:r>
              <a:rPr lang="ru-RU" sz="2400" dirty="0" smtClean="0">
                <a:solidFill>
                  <a:srgbClr val="FFC000"/>
                </a:solidFill>
              </a:rPr>
              <a:t>А.А </a:t>
            </a:r>
            <a:r>
              <a:rPr lang="ru-RU" sz="2400" dirty="0" err="1" smtClean="0">
                <a:solidFill>
                  <a:srgbClr val="FFC000"/>
                </a:solidFill>
              </a:rPr>
              <a:t>Монферрана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/>
              <a:t>создал </a:t>
            </a:r>
            <a:r>
              <a:rPr lang="ru-RU" sz="2400" dirty="0" smtClean="0">
                <a:solidFill>
                  <a:srgbClr val="FFC000"/>
                </a:solidFill>
              </a:rPr>
              <a:t>Исаакиевский собор.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К.И Росси </a:t>
            </a:r>
            <a:r>
              <a:rPr lang="ru-RU" sz="2400" dirty="0" smtClean="0"/>
              <a:t>закончил формирование петербургских ансамблей зданиями  </a:t>
            </a:r>
            <a:r>
              <a:rPr lang="ru-RU" sz="2400" dirty="0" smtClean="0">
                <a:solidFill>
                  <a:srgbClr val="FFC000"/>
                </a:solidFill>
              </a:rPr>
              <a:t>Сената, Синода, Александринского театра  </a:t>
            </a:r>
            <a:r>
              <a:rPr lang="ru-RU" sz="2400" dirty="0" smtClean="0"/>
              <a:t>и </a:t>
            </a:r>
            <a:r>
              <a:rPr lang="ru-RU" sz="2400" dirty="0" err="1" smtClean="0">
                <a:solidFill>
                  <a:srgbClr val="FFC000"/>
                </a:solidFill>
              </a:rPr>
              <a:t>Михай</a:t>
            </a:r>
            <a:r>
              <a:rPr lang="ru-RU" sz="2400" dirty="0" smtClean="0">
                <a:solidFill>
                  <a:srgbClr val="FFC000"/>
                </a:solidFill>
              </a:rPr>
              <a:t>- </a:t>
            </a:r>
            <a:r>
              <a:rPr lang="ru-RU" sz="2400" dirty="0" err="1" smtClean="0">
                <a:solidFill>
                  <a:srgbClr val="FFC000"/>
                </a:solidFill>
              </a:rPr>
              <a:t>ловского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двордца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endParaRPr lang="ru-RU" sz="2000" dirty="0" smtClean="0"/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517232"/>
            <a:ext cx="3322712" cy="5040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здание Адмиралтейства.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861048"/>
            <a:ext cx="3106688" cy="519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А.Д Захаров</a:t>
            </a:r>
            <a:endParaRPr lang="ru-RU" sz="2000" b="1" dirty="0"/>
          </a:p>
        </p:txBody>
      </p:sp>
      <p:pic>
        <p:nvPicPr>
          <p:cNvPr id="1026" name="Picture 2" descr="C:\Users\user\Downloads\заха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329766" cy="3195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ownloads\адмир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183083" cy="5161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445224"/>
            <a:ext cx="3826768" cy="4206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</a:t>
            </a:r>
            <a:r>
              <a:rPr lang="ru-RU" sz="2400" b="1" dirty="0" smtClean="0">
                <a:solidFill>
                  <a:schemeClr val="tx1"/>
                </a:solidFill>
              </a:rPr>
              <a:t>здание Биржи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789040"/>
            <a:ext cx="2890664" cy="519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Т. де </a:t>
            </a:r>
            <a:r>
              <a:rPr lang="ru-RU" sz="2400" b="1" dirty="0" err="1" smtClean="0"/>
              <a:t>Томон</a:t>
            </a:r>
            <a:endParaRPr lang="ru-RU" sz="2400" b="1" dirty="0"/>
          </a:p>
        </p:txBody>
      </p:sp>
      <p:pic>
        <p:nvPicPr>
          <p:cNvPr id="2050" name="Picture 2" descr="C:\Users\user\Downloads\том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64688"/>
            <a:ext cx="2592288" cy="319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бирж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5203593" cy="3296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373216"/>
            <a:ext cx="3682752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/>
                </a:solidFill>
              </a:rPr>
              <a:t>Казанский собор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861048"/>
            <a:ext cx="3466728" cy="4473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b="1" dirty="0" smtClean="0"/>
              <a:t>А.Н Воронихин</a:t>
            </a:r>
            <a:endParaRPr lang="ru-RU" dirty="0"/>
          </a:p>
        </p:txBody>
      </p:sp>
      <p:pic>
        <p:nvPicPr>
          <p:cNvPr id="3074" name="Picture 2" descr="C:\Users\user\Downloads\вороних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2406875" cy="293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ownloads\казанский соб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5715000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4357694"/>
            <a:ext cx="3400420" cy="9608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Д.А Толстой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59"/>
            <a:ext cx="2971792" cy="131475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2800" b="1" dirty="0" smtClean="0"/>
              <a:t>Н.К </a:t>
            </a:r>
            <a:r>
              <a:rPr lang="ru-RU" sz="2800" b="1" dirty="0" err="1" smtClean="0"/>
              <a:t>Гирс</a:t>
            </a:r>
            <a:endParaRPr lang="ru-RU" sz="2800" b="1" dirty="0"/>
          </a:p>
        </p:txBody>
      </p:sp>
      <p:pic>
        <p:nvPicPr>
          <p:cNvPr id="6146" name="Picture 2" descr="C:\Users\user\Desktop\история\гтр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321945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история\толст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0"/>
            <a:ext cx="3128967" cy="3878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301208"/>
            <a:ext cx="3610744" cy="4206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Исаакиевский собор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933056"/>
            <a:ext cx="3394720" cy="519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  А.А </a:t>
            </a:r>
            <a:r>
              <a:rPr lang="ru-RU" sz="2400" b="1" dirty="0" err="1" smtClean="0"/>
              <a:t>Монферран</a:t>
            </a:r>
            <a:endParaRPr lang="ru-RU" sz="2400" dirty="0"/>
          </a:p>
        </p:txBody>
      </p:sp>
      <p:pic>
        <p:nvPicPr>
          <p:cNvPr id="4098" name="Picture 2" descr="C:\Users\user\Downloads\монферр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351843" cy="324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ownloads\исаа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3888432" cy="407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547664" y="3068960"/>
            <a:ext cx="1872208" cy="45375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К.И Росси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5724128" y="3212976"/>
            <a:ext cx="2386608" cy="417115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здание Сенат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683568" y="6309320"/>
            <a:ext cx="3672408" cy="5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Михайловский дворец</a:t>
            </a:r>
            <a:endParaRPr lang="ru-RU" b="1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5364088" y="6165304"/>
            <a:ext cx="3312368" cy="4110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Александринский театр</a:t>
            </a:r>
            <a:endParaRPr lang="ru-RU" b="1" dirty="0"/>
          </a:p>
        </p:txBody>
      </p:sp>
      <p:pic>
        <p:nvPicPr>
          <p:cNvPr id="5125" name="Picture 5" descr="C:\Users\user\Downloads\рос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2088232" cy="250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user\Downloads\сен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28284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C:\Users\user\Downloads\алес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3382932" cy="2360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C:\Users\user\Downloads\михай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3644595" cy="245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О.И Бове </a:t>
            </a:r>
            <a:r>
              <a:rPr lang="ru-RU" sz="2400" dirty="0" smtClean="0"/>
              <a:t>оформил ансамбль </a:t>
            </a:r>
            <a:r>
              <a:rPr lang="ru-RU" sz="2400" dirty="0" smtClean="0">
                <a:solidFill>
                  <a:srgbClr val="FFC000"/>
                </a:solidFill>
              </a:rPr>
              <a:t>Театра площади</a:t>
            </a:r>
            <a:r>
              <a:rPr lang="ru-RU" sz="2400" dirty="0" smtClean="0"/>
              <a:t>, возведя </a:t>
            </a:r>
            <a:r>
              <a:rPr lang="ru-RU" sz="2400" dirty="0" smtClean="0">
                <a:solidFill>
                  <a:srgbClr val="FFC000"/>
                </a:solidFill>
              </a:rPr>
              <a:t>Большого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Малого театра</a:t>
            </a:r>
            <a:r>
              <a:rPr lang="ru-RU" sz="2400" dirty="0" smtClean="0">
                <a:solidFill>
                  <a:srgbClr val="FFC000"/>
                </a:solidFill>
              </a:rPr>
              <a:t>, Александровский </a:t>
            </a:r>
            <a:r>
              <a:rPr lang="ru-RU" sz="2400" dirty="0" smtClean="0">
                <a:solidFill>
                  <a:srgbClr val="FFC000"/>
                </a:solidFill>
              </a:rPr>
              <a:t>сад.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Д.И </a:t>
            </a:r>
            <a:r>
              <a:rPr lang="ru-RU" sz="2400" dirty="0" err="1" smtClean="0">
                <a:solidFill>
                  <a:srgbClr val="FFC000"/>
                </a:solidFill>
              </a:rPr>
              <a:t>Жирялди</a:t>
            </a:r>
            <a:r>
              <a:rPr lang="ru-RU" sz="2400" dirty="0" smtClean="0"/>
              <a:t>- </a:t>
            </a:r>
            <a:r>
              <a:rPr lang="ru-RU" sz="2400" dirty="0" smtClean="0">
                <a:solidFill>
                  <a:srgbClr val="FFC000"/>
                </a:solidFill>
              </a:rPr>
              <a:t>Манежная площадь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smtClean="0">
                <a:solidFill>
                  <a:srgbClr val="FFC000"/>
                </a:solidFill>
              </a:rPr>
              <a:t>30-х</a:t>
            </a:r>
            <a:r>
              <a:rPr lang="ru-RU" dirty="0" smtClean="0"/>
              <a:t> годах сменился </a:t>
            </a:r>
            <a:r>
              <a:rPr lang="ru-RU" dirty="0" smtClean="0">
                <a:solidFill>
                  <a:srgbClr val="FFC000"/>
                </a:solidFill>
              </a:rPr>
              <a:t>«</a:t>
            </a:r>
            <a:r>
              <a:rPr lang="ru-RU" dirty="0" err="1" smtClean="0">
                <a:solidFill>
                  <a:srgbClr val="FFC000"/>
                </a:solidFill>
              </a:rPr>
              <a:t>русско</a:t>
            </a:r>
            <a:r>
              <a:rPr lang="ru-RU" dirty="0" smtClean="0">
                <a:solidFill>
                  <a:srgbClr val="FFC000"/>
                </a:solidFill>
              </a:rPr>
              <a:t>- византийским стилем».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FFC000"/>
                </a:solidFill>
              </a:rPr>
              <a:t>К.А Тон </a:t>
            </a:r>
            <a:r>
              <a:rPr lang="ru-RU" dirty="0" smtClean="0"/>
              <a:t>построил</a:t>
            </a:r>
            <a:r>
              <a:rPr lang="ru-RU" dirty="0" smtClean="0">
                <a:solidFill>
                  <a:srgbClr val="FFC000"/>
                </a:solidFill>
              </a:rPr>
              <a:t> Большой Кремлевский дворец </a:t>
            </a:r>
            <a:r>
              <a:rPr lang="ru-RU" dirty="0" smtClean="0"/>
              <a:t>и</a:t>
            </a:r>
            <a:r>
              <a:rPr lang="ru-RU" dirty="0" smtClean="0">
                <a:solidFill>
                  <a:srgbClr val="FFC000"/>
                </a:solidFill>
              </a:rPr>
              <a:t> здание </a:t>
            </a:r>
            <a:r>
              <a:rPr lang="ru-RU" dirty="0" err="1" smtClean="0">
                <a:solidFill>
                  <a:srgbClr val="FFC000"/>
                </a:solidFill>
              </a:rPr>
              <a:t>Оружийной</a:t>
            </a:r>
            <a:r>
              <a:rPr lang="ru-RU" dirty="0" smtClean="0">
                <a:solidFill>
                  <a:srgbClr val="FFC000"/>
                </a:solidFill>
              </a:rPr>
              <a:t> палаты, </a:t>
            </a:r>
            <a:r>
              <a:rPr lang="ru-RU" dirty="0" smtClean="0"/>
              <a:t>также был заложен </a:t>
            </a:r>
            <a:r>
              <a:rPr lang="ru-RU" dirty="0" smtClean="0">
                <a:solidFill>
                  <a:srgbClr val="FFC000"/>
                </a:solidFill>
              </a:rPr>
              <a:t>храм Христа Спасителя.</a:t>
            </a:r>
          </a:p>
          <a:p>
            <a:pPr algn="just"/>
            <a:r>
              <a:rPr lang="ru-RU" dirty="0" smtClean="0"/>
              <a:t>В этом веке культурный фонд России увеличилось.</a:t>
            </a:r>
          </a:p>
          <a:p>
            <a:pPr algn="just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3106688" cy="6503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       К.А Тон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5436096" y="4725144"/>
            <a:ext cx="3466728" cy="47765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храм Христа Спасителя</a:t>
            </a:r>
            <a:endParaRPr lang="ru-RU" b="1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1403648" y="6308339"/>
            <a:ext cx="3884240" cy="54966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000" b="1" dirty="0" smtClean="0"/>
              <a:t>Большой  Кремлевский Дворец</a:t>
            </a:r>
            <a:endParaRPr lang="ru-RU" sz="2000" b="1" dirty="0"/>
          </a:p>
        </p:txBody>
      </p:sp>
      <p:pic>
        <p:nvPicPr>
          <p:cNvPr id="6146" name="Picture 2" descr="C:\Users\user\Desktop\Новая папка (4)\бо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165991" cy="2760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Новая папка (4)\крем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05064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Desktop\Новая папка (4)\h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76672"/>
            <a:ext cx="2808312" cy="4147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89008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19256" cy="48701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ВЫПОЛНИЛА СТУДЕНТКА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КФУ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КУРСА                    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ГРУППА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11 05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ВАСИЛОВА ФАНИЯ.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1222</TotalTime>
  <Words>2103</Words>
  <Application>Microsoft Office PowerPoint</Application>
  <PresentationFormat>Экран (4:3)</PresentationFormat>
  <Paragraphs>238</Paragraphs>
  <Slides>94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Поток</vt:lpstr>
      <vt:lpstr>РУССКАЯ КУЛЬТУРА В ПЕРВОЙ ПОЛОВИНЕ XIX ВЕКА. </vt:lpstr>
      <vt:lpstr>ПРОСВЕЩЕНИЕ И ОБРАЗОВАНИЕ.</vt:lpstr>
      <vt:lpstr>Слайд 3</vt:lpstr>
      <vt:lpstr>Образцовое учебное заведение с 1811 года знаменитый  Царскосельский лицей</vt:lpstr>
      <vt:lpstr>Слайд 5</vt:lpstr>
      <vt:lpstr>В.К Кюхельбекер</vt:lpstr>
      <vt:lpstr>А.А Дельвиг</vt:lpstr>
      <vt:lpstr>А.М Горчаков</vt:lpstr>
      <vt:lpstr>Д.А Толстой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НАУКА</vt:lpstr>
      <vt:lpstr>  Н.И Лобачевский </vt:lpstr>
      <vt:lpstr>Слайд 22</vt:lpstr>
      <vt:lpstr>Пулковская астрономическая обсерватория.</vt:lpstr>
      <vt:lpstr>Слайд 24</vt:lpstr>
      <vt:lpstr>В.В Петров</vt:lpstr>
      <vt:lpstr>Е.А и М.Е Черепановы</vt:lpstr>
      <vt:lpstr>П.П Аносов</vt:lpstr>
      <vt:lpstr>А.М Филомафитский</vt:lpstr>
      <vt:lpstr>Слайд 29</vt:lpstr>
      <vt:lpstr>Ю.Ф Лисянский </vt:lpstr>
      <vt:lpstr>М.П Лазарев</vt:lpstr>
      <vt:lpstr>Г.И Невельский</vt:lpstr>
      <vt:lpstr>Слайд 33</vt:lpstr>
      <vt:lpstr>Слайд 34</vt:lpstr>
      <vt:lpstr>Слайд 35</vt:lpstr>
      <vt:lpstr>«История государства Российского»</vt:lpstr>
      <vt:lpstr>«Исторические думы»</vt:lpstr>
      <vt:lpstr>«Ледяной дом»</vt:lpstr>
      <vt:lpstr>«Исторические романы»</vt:lpstr>
      <vt:lpstr>«История России с древнейших времён»</vt:lpstr>
      <vt:lpstr>«Практическая русская грамматика»</vt:lpstr>
      <vt:lpstr>Слайд 42</vt:lpstr>
      <vt:lpstr>Слайд 43</vt:lpstr>
      <vt:lpstr>ПРОСВЕТИТЕЛЬКАЯ  ДЕЯТЕЛЬНОСТЬ.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В 1814 г. В Петербурге открылся первая публичная библиотека, ставшая национальным книгохранилищем.</vt:lpstr>
      <vt:lpstr>Слайд 53</vt:lpstr>
      <vt:lpstr>Румянцевский музей </vt:lpstr>
      <vt:lpstr>ЛИТЕРАТУРА.  </vt:lpstr>
      <vt:lpstr>    Г.Р Державин</vt:lpstr>
      <vt:lpstr>А.А Бестужев- Марлинский</vt:lpstr>
      <vt:lpstr>М.Ю Лермонтов</vt:lpstr>
      <vt:lpstr>Н.А Некрасов</vt:lpstr>
      <vt:lpstr>И.А Гончаров</vt:lpstr>
      <vt:lpstr>                      ТЕАТР.</vt:lpstr>
      <vt:lpstr>        Мариинский театр.</vt:lpstr>
      <vt:lpstr>    Малый театр.</vt:lpstr>
      <vt:lpstr>Слайд 64</vt:lpstr>
      <vt:lpstr>В.Шекспир</vt:lpstr>
      <vt:lpstr>Н.В Крылов</vt:lpstr>
      <vt:lpstr>Слайд 67</vt:lpstr>
      <vt:lpstr>                      БАЛЕТ.</vt:lpstr>
      <vt:lpstr>Слайд 69</vt:lpstr>
      <vt:lpstr>Слайд 70</vt:lpstr>
      <vt:lpstr>                    МУЗЫКА.</vt:lpstr>
      <vt:lpstr>А.Е Варламов</vt:lpstr>
      <vt:lpstr>Слайд 73</vt:lpstr>
      <vt:lpstr>       ЖИВОПИСЬ И СКУЛЬПТУРА.</vt:lpstr>
      <vt:lpstr>   О.А Кипренский</vt:lpstr>
      <vt:lpstr>  «А.С Пушкин»</vt:lpstr>
      <vt:lpstr> «Последний день Помпеи»</vt:lpstr>
      <vt:lpstr>  «Явление Христа народу»</vt:lpstr>
      <vt:lpstr>Слайд 79</vt:lpstr>
      <vt:lpstr>Слайд 80</vt:lpstr>
      <vt:lpstr>Слайд 81</vt:lpstr>
      <vt:lpstr>Слайд 82</vt:lpstr>
      <vt:lpstr>   А.А Монферрана «памятник Александру I»</vt:lpstr>
      <vt:lpstr>  Б.И Орлов  «М.Б Барклай де Толи»</vt:lpstr>
      <vt:lpstr> Ф.П Толстой  «медали Отечественной войны»</vt:lpstr>
      <vt:lpstr>   АРХИТЕКТУРА И ГРАДОСТРОИТЕЛЬСТВО.</vt:lpstr>
      <vt:lpstr>    здание Адмиралтейства.</vt:lpstr>
      <vt:lpstr>              здание Биржи</vt:lpstr>
      <vt:lpstr>  Казанский собор </vt:lpstr>
      <vt:lpstr>  Исаакиевский собор</vt:lpstr>
      <vt:lpstr>Слайд 91</vt:lpstr>
      <vt:lpstr>Слайд 92</vt:lpstr>
      <vt:lpstr>         К.А Тон</vt:lpstr>
      <vt:lpstr>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КУЛЬТУРА В ПЕРВОЙ ПОЛОВИНЕ XIX ВЕКА.</dc:title>
  <dc:creator>ФАНИЯ</dc:creator>
  <cp:lastModifiedBy>ФАНИЯ</cp:lastModifiedBy>
  <cp:revision>131</cp:revision>
  <dcterms:created xsi:type="dcterms:W3CDTF">2011-11-12T14:30:09Z</dcterms:created>
  <dcterms:modified xsi:type="dcterms:W3CDTF">2011-11-20T16:51:25Z</dcterms:modified>
</cp:coreProperties>
</file>