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71" r:id="rId9"/>
    <p:sldId id="264" r:id="rId10"/>
    <p:sldId id="265" r:id="rId11"/>
    <p:sldId id="272" r:id="rId12"/>
    <p:sldId id="266" r:id="rId13"/>
    <p:sldId id="262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81A"/>
    <a:srgbClr val="FF7C80"/>
    <a:srgbClr val="CC0000"/>
    <a:srgbClr val="660033"/>
    <a:srgbClr val="00FFCC"/>
    <a:srgbClr val="00FFFF"/>
    <a:srgbClr val="CCCC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0854CD3-3349-419E-8D9D-50398BA4E1F4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2FC9D08-7867-4040-A612-A8CA7D9C9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67F2-68B4-4087-9CB3-7F71578F128D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D4D7-4473-46FA-929F-518C103BD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0D6B-CE4A-49F8-854B-CF969221427E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527AC-4C72-4EE5-80FD-2E5C3A2B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9068DA-16EB-4D9D-AE1C-F57CBF1204EA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8AA951-48DB-48E1-BD78-B960719A4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6B889BB-9002-4982-839A-8AED09043F2E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D31FE5A-67B0-4C4B-8DA4-B8FA0FD7C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53331-EEE7-4E92-A92E-4DCFB5E041B0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527533-6909-48A0-BDFC-EB6540465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122769-0E99-4BF0-ABF5-86A40E900CBD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BF613-7A4A-498E-B528-C60D56F7C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95B7C-AC27-41D7-95CC-459C91BB757A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37E2FF-529D-488E-A91B-E28569A1E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7260-C130-4871-826E-3C4ECBEA2AA1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7674-996A-4DB8-B6D4-7E1B5D287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98465DC-5871-40B7-9911-9CFBFA141D6E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C67F3C1-7025-46FC-B895-79E1D4F96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C7FDC03-464A-43E8-94B7-70C622152116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C1232F4-FCF1-4DE9-B814-36281A563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02E54F0-77BD-40B6-A7D6-A063D57299B2}" type="datetimeFigureOut">
              <a:rPr lang="ru-RU"/>
              <a:pPr>
                <a:defRPr/>
              </a:pPr>
              <a:t>01.04.2010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985CBEB-252F-4492-946A-F00372BE5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2%D1%80%D0%B5%D1%82%D1%8C%D1%8F_%D0%9F%D1%83%D0%BD%D0%B8%D1%87%D0%B5%D1%81%D0%BA%D0%B0%D1%8F_%D0%B2%D0%BE%D0%B9%D0%BD%D0%B0" TargetMode="External"/><Relationship Id="rId5" Type="http://schemas.openxmlformats.org/officeDocument/2006/relationships/hyperlink" Target="http://ru.wikipedia.org/wiki/%D0%92%D1%82%D0%BE%D1%80%D0%B0%D1%8F_%D0%9F%D1%83%D0%BD%D0%B8%D1%87%D0%B5%D1%81%D0%BA%D0%B0%D1%8F_%D0%B2%D0%BE%D0%B9%D0%BD%D0%B0" TargetMode="External"/><Relationship Id="rId4" Type="http://schemas.openxmlformats.org/officeDocument/2006/relationships/hyperlink" Target="http://ru.wikipedia.org/wiki/%D0%9F%D0%B5%D1%80%D0%B2%D0%B0%D1%8F_%D0%9F%D1%83%D0%BD%D0%B8%D1%87%D0%B5%D1%81%D0%BA%D0%B0%D1%8F_%D0%B2%D0%BE%D0%B9%D0%BD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8658196" cy="2209800"/>
          </a:xfrm>
        </p:spPr>
        <p:txBody>
          <a:bodyPr>
            <a:noAutofit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C0000"/>
                </a:solidFill>
              </a:rPr>
              <a:t>Вторая война Рима </a:t>
            </a:r>
            <a:r>
              <a:rPr lang="ru-RU" sz="7200" b="1" smtClean="0">
                <a:solidFill>
                  <a:srgbClr val="CC0000"/>
                </a:solidFill>
              </a:rPr>
              <a:t>с </a:t>
            </a:r>
            <a:r>
              <a:rPr lang="ru-RU" sz="7200" b="1" dirty="0" err="1" smtClean="0">
                <a:solidFill>
                  <a:srgbClr val="CC0000"/>
                </a:solidFill>
              </a:rPr>
              <a:t>К</a:t>
            </a:r>
            <a:r>
              <a:rPr lang="ru-RU" sz="7200" b="1" smtClean="0">
                <a:solidFill>
                  <a:srgbClr val="CC0000"/>
                </a:solidFill>
              </a:rPr>
              <a:t>арфагеном</a:t>
            </a:r>
            <a:r>
              <a:rPr lang="ru-RU" sz="7200" b="1" dirty="0" smtClean="0">
                <a:solidFill>
                  <a:srgbClr val="CC0000"/>
                </a:solidFill>
              </a:rPr>
              <a:t>.</a:t>
            </a:r>
            <a:endParaRPr lang="ru-RU" sz="7200" b="1" dirty="0">
              <a:solidFill>
                <a:srgbClr val="CC0000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4572000"/>
            <a:ext cx="7858125" cy="17526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2000" b="1" smtClean="0">
                <a:solidFill>
                  <a:schemeClr val="bg1"/>
                </a:solidFill>
              </a:rPr>
              <a:t>Урок по истории Древнего мира 5 класс</a:t>
            </a:r>
          </a:p>
          <a:p>
            <a:pPr algn="ctr">
              <a:spcBef>
                <a:spcPct val="0"/>
              </a:spcBef>
            </a:pPr>
            <a:r>
              <a:rPr lang="ru-RU" sz="2000" b="1" smtClean="0">
                <a:solidFill>
                  <a:schemeClr val="bg1"/>
                </a:solidFill>
              </a:rPr>
              <a:t>Васильева Светлана Геннадьевна</a:t>
            </a:r>
          </a:p>
          <a:p>
            <a:pPr algn="ctr">
              <a:spcBef>
                <a:spcPct val="0"/>
              </a:spcBef>
            </a:pPr>
            <a:r>
              <a:rPr lang="ru-RU" sz="2000" b="1" smtClean="0">
                <a:solidFill>
                  <a:schemeClr val="bg1"/>
                </a:solidFill>
              </a:rPr>
              <a:t>Учитель истории и обществознания </a:t>
            </a:r>
          </a:p>
          <a:p>
            <a:pPr algn="ctr">
              <a:spcBef>
                <a:spcPct val="0"/>
              </a:spcBef>
            </a:pPr>
            <a:r>
              <a:rPr lang="ru-RU" sz="2000" b="1" smtClean="0">
                <a:solidFill>
                  <a:schemeClr val="bg1"/>
                </a:solidFill>
              </a:rPr>
              <a:t>МОУ СОШ №15 г.Твери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88" y="1857375"/>
            <a:ext cx="914400" cy="307181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857250"/>
            <a:ext cx="500062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5143500"/>
            <a:ext cx="485775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0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4081A"/>
                </a:solidFill>
                <a:latin typeface="Cambria" pitchFamily="18" charset="0"/>
              </a:rPr>
              <a:t>РИМ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72125" y="-142875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4081A"/>
                </a:solidFill>
                <a:latin typeface="Cambria" pitchFamily="18" charset="0"/>
              </a:rPr>
              <a:t>Карфаген</a:t>
            </a:r>
          </a:p>
        </p:txBody>
      </p:sp>
      <p:sp>
        <p:nvSpPr>
          <p:cNvPr id="9" name="Арка 8"/>
          <p:cNvSpPr/>
          <p:nvPr/>
        </p:nvSpPr>
        <p:spPr>
          <a:xfrm rot="16200000">
            <a:off x="5072063" y="2357437"/>
            <a:ext cx="2928938" cy="2214563"/>
          </a:xfrm>
          <a:prstGeom prst="blockArc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63" y="928688"/>
            <a:ext cx="342900" cy="10001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43625" y="5143500"/>
            <a:ext cx="342900" cy="10001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Выгнутая влево стрелка 13"/>
          <p:cNvSpPr/>
          <p:nvPr/>
        </p:nvSpPr>
        <p:spPr>
          <a:xfrm rot="4812942">
            <a:off x="3501232" y="-751681"/>
            <a:ext cx="1255712" cy="42545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6330589">
            <a:off x="3156744" y="3658394"/>
            <a:ext cx="1419225" cy="39703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43250" y="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4081A"/>
                </a:solidFill>
                <a:latin typeface="Cambria" pitchFamily="18" charset="0"/>
              </a:rPr>
              <a:t>12 часов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2714625"/>
            <a:ext cx="19288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Cambria" pitchFamily="18" charset="0"/>
              </a:rPr>
              <a:t>70 тыс. человек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Cambria" pitchFamily="18" charset="0"/>
              </a:rPr>
              <a:t>павших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Cambria" pitchFamily="18" charset="0"/>
              </a:rPr>
              <a:t>16 тыс. пленных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29438" y="2786063"/>
            <a:ext cx="2000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mbria" pitchFamily="18" charset="0"/>
              </a:rPr>
              <a:t>6 тыс. человек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mbria" pitchFamily="18" charset="0"/>
              </a:rPr>
              <a:t>потери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15125" y="485775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C0000"/>
                </a:solidFill>
                <a:latin typeface="Cambria" pitchFamily="18" charset="0"/>
                <a:hlinkClick r:id="rId3" action="ppaction://hlinksldjump"/>
              </a:rPr>
              <a:t>победа</a:t>
            </a:r>
            <a:endParaRPr lang="ru-RU" sz="4800" b="1">
              <a:solidFill>
                <a:srgbClr val="CC0000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92868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mbria" pitchFamily="18" charset="0"/>
              </a:rPr>
              <a:t>90 тыс.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58000" y="928688"/>
            <a:ext cx="2000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mbria" pitchFamily="18" charset="0"/>
              </a:rPr>
              <a:t>50 тыс.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79 0.03959 L -0.41893 0.2076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8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38 0.03402 L -0.41112 -0.2599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/>
      <p:bldP spid="8" grpId="0"/>
      <p:bldP spid="9" grpId="0" animBg="1"/>
      <p:bldP spid="10" grpId="0" animBg="1"/>
      <p:bldP spid="10" grpId="1" animBg="1"/>
      <p:bldP spid="11" grpId="0" animBg="1"/>
      <p:bldP spid="11" grpId="1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konan.3dn.ru/Rome/punicwa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85750"/>
            <a:ext cx="77152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358063" y="3714750"/>
            <a:ext cx="428625" cy="3571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286500" y="4071938"/>
            <a:ext cx="2857500" cy="81915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Сиракузы</a:t>
            </a:r>
            <a:endParaRPr lang="ru-RU" sz="3600" b="1" dirty="0"/>
          </a:p>
        </p:txBody>
      </p:sp>
      <p:sp>
        <p:nvSpPr>
          <p:cNvPr id="6" name="Овал 5"/>
          <p:cNvSpPr/>
          <p:nvPr/>
        </p:nvSpPr>
        <p:spPr>
          <a:xfrm>
            <a:off x="7786688" y="2357438"/>
            <a:ext cx="428625" cy="357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929438" y="2286000"/>
            <a:ext cx="428625" cy="3571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072313" y="1428750"/>
            <a:ext cx="2071687" cy="81915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/>
              <a:t>Та</a:t>
            </a:r>
            <a:r>
              <a:rPr lang="ru-RU" sz="3600" b="1" dirty="0" err="1"/>
              <a:t>рент</a:t>
            </a:r>
            <a:endParaRPr lang="ru-RU" sz="4400" b="1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857875" y="2571750"/>
            <a:ext cx="1714500" cy="81915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/>
              <a:t>Капуя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525000" cy="71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29188" y="500063"/>
            <a:ext cx="39290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mbria" pitchFamily="18" charset="0"/>
              </a:rPr>
              <a:t>Сципион Африканский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6929438" y="1928813"/>
            <a:ext cx="357187" cy="692150"/>
          </a:xfrm>
          <a:prstGeom prst="down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14938" y="2786063"/>
            <a:ext cx="39290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4081A"/>
                </a:solidFill>
                <a:latin typeface="Cambria" pitchFamily="18" charset="0"/>
              </a:rPr>
              <a:t>Рим должен нанести удар по Карфагену!</a:t>
            </a:r>
            <a:endParaRPr lang="ru-RU" b="1">
              <a:solidFill>
                <a:srgbClr val="C4081A"/>
              </a:solidFill>
              <a:latin typeface="Cambria" pitchFamily="18" charset="0"/>
            </a:endParaRPr>
          </a:p>
        </p:txBody>
      </p:sp>
      <p:pic>
        <p:nvPicPr>
          <p:cNvPr id="5128" name="Picture 8" descr="http://dic.academic.ru/pictures/wiki/files/115/scipio_africanus_the_eld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356"/>
            <a:ext cx="4786346" cy="5024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konan.3dn.ru/Rome/punicwa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42875"/>
            <a:ext cx="8215312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низ 3"/>
          <p:cNvSpPr/>
          <p:nvPr/>
        </p:nvSpPr>
        <p:spPr>
          <a:xfrm rot="2094728">
            <a:off x="6215063" y="3263900"/>
            <a:ext cx="352425" cy="1358900"/>
          </a:xfrm>
          <a:prstGeom prst="down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29188" y="4572000"/>
            <a:ext cx="2428875" cy="830263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bg1"/>
                </a:solidFill>
                <a:latin typeface="+mn-lt"/>
              </a:rPr>
              <a:t>г. Зама</a:t>
            </a:r>
            <a:endParaRPr lang="ru-RU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50" y="5357813"/>
            <a:ext cx="3786188" cy="830262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bg1"/>
                </a:solidFill>
                <a:latin typeface="+mn-lt"/>
              </a:rPr>
              <a:t>202 г. до н.э.</a:t>
            </a:r>
            <a:endParaRPr lang="ru-RU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0125" y="214313"/>
            <a:ext cx="7286625" cy="1754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latin typeface="Cambria" pitchFamily="18" charset="0"/>
              </a:rPr>
              <a:t>Армия Ганнибала разбита</a:t>
            </a:r>
            <a:r>
              <a:rPr lang="ru-RU">
                <a:latin typeface="Cambria" pitchFamily="18" charset="0"/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285750"/>
            <a:ext cx="85725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Cambria" pitchFamily="18" charset="0"/>
              </a:rPr>
              <a:t>Условия мира:</a:t>
            </a:r>
          </a:p>
          <a:p>
            <a:pPr>
              <a:buFont typeface="Wingdings" pitchFamily="2" charset="2"/>
              <a:buChar char="ü"/>
            </a:pPr>
            <a:r>
              <a:rPr lang="ru-RU" sz="4800" b="1">
                <a:solidFill>
                  <a:srgbClr val="C00000"/>
                </a:solidFill>
                <a:latin typeface="Cambria" pitchFamily="18" charset="0"/>
              </a:rPr>
              <a:t>Карфаген передает Риму: флот, боевых слонов.</a:t>
            </a:r>
          </a:p>
          <a:p>
            <a:pPr>
              <a:buFont typeface="Wingdings" pitchFamily="2" charset="2"/>
              <a:buChar char="ü"/>
            </a:pPr>
            <a:r>
              <a:rPr lang="ru-RU" sz="4800" b="1">
                <a:solidFill>
                  <a:srgbClr val="C00000"/>
                </a:solidFill>
                <a:latin typeface="Cambria" pitchFamily="18" charset="0"/>
              </a:rPr>
              <a:t>Карфаген платит Риму большую сумму денег.</a:t>
            </a:r>
          </a:p>
          <a:p>
            <a:pPr>
              <a:buFont typeface="Wingdings" pitchFamily="2" charset="2"/>
              <a:buChar char="ü"/>
            </a:pPr>
            <a:r>
              <a:rPr lang="ru-RU" sz="4800" b="1">
                <a:solidFill>
                  <a:srgbClr val="C00000"/>
                </a:solidFill>
                <a:latin typeface="Cambria" pitchFamily="18" charset="0"/>
              </a:rPr>
              <a:t>Карфаген лишается владений вне Африки.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 animBg="1"/>
      <p:bldP spid="4" grpId="4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0"/>
            <a:ext cx="828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mbria" pitchFamily="18" charset="0"/>
              </a:rPr>
              <a:t>Почему Ганнибал проиграл?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388" y="669925"/>
            <a:ext cx="871537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030A0"/>
                </a:solidFill>
                <a:latin typeface="Cambria" pitchFamily="18" charset="0"/>
              </a:rPr>
              <a:t>1.Местное население, кроме галлов, не поддержали Ганнибала.</a:t>
            </a:r>
          </a:p>
          <a:p>
            <a:r>
              <a:rPr lang="ru-RU" sz="4000" b="1">
                <a:solidFill>
                  <a:srgbClr val="7030A0"/>
                </a:solidFill>
                <a:latin typeface="Cambria" pitchFamily="18" charset="0"/>
              </a:rPr>
              <a:t>2.Римско-италийский союз устоял.</a:t>
            </a:r>
          </a:p>
          <a:p>
            <a:r>
              <a:rPr lang="ru-RU" sz="4000" b="1">
                <a:solidFill>
                  <a:srgbClr val="7030A0"/>
                </a:solidFill>
                <a:latin typeface="Cambria" pitchFamily="18" charset="0"/>
              </a:rPr>
              <a:t>3.Рим укрепил силы, а положение Ганнибала ухудшилось.</a:t>
            </a:r>
          </a:p>
          <a:p>
            <a:r>
              <a:rPr lang="ru-RU" sz="4000" b="1">
                <a:solidFill>
                  <a:srgbClr val="7030A0"/>
                </a:solidFill>
                <a:latin typeface="Cambria" pitchFamily="18" charset="0"/>
              </a:rPr>
              <a:t>4.Карфаген не хотел помогать Ганнибалу, боясь что он захватить власть.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214313"/>
            <a:ext cx="8429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4081A"/>
                </a:solidFill>
                <a:latin typeface="Cambria" pitchFamily="18" charset="0"/>
              </a:rPr>
              <a:t>Выражения, которые стали употребляться:</a:t>
            </a:r>
          </a:p>
        </p:txBody>
      </p:sp>
      <p:pic>
        <p:nvPicPr>
          <p:cNvPr id="4" name="Picture 4" descr="http://4.bp.blogspot.com/_kF3tZYr1uBU/SuiBhfJIDkI/AAAAAAAAAto/3PeGesPBvHY/s320/HannibalTheCarthagin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2714644" cy="3560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785938" y="2643188"/>
            <a:ext cx="7358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7030A0"/>
                </a:solidFill>
                <a:latin typeface="Cambria" pitchFamily="18" charset="0"/>
              </a:rPr>
              <a:t>«Ганнибалова клятва»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071813" y="4071938"/>
            <a:ext cx="5500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7030A0"/>
                </a:solidFill>
                <a:latin typeface="Cambria" pitchFamily="18" charset="0"/>
              </a:rPr>
              <a:t>«Ганнибал у ворот»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3" y="0"/>
            <a:ext cx="835818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Укажите  годы событий:</a:t>
            </a:r>
            <a:endParaRPr lang="ru-RU" sz="4400" b="1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5" y="714375"/>
            <a:ext cx="7643813" cy="580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Основание Рима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Установление республики в Риме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Нашествие галлов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Отмена долгового рабства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Установление Рима господства над Италией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928688"/>
            <a:ext cx="3643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4081A"/>
                </a:solidFill>
                <a:latin typeface="Cambria" pitchFamily="18" charset="0"/>
              </a:rPr>
              <a:t>753 г. до н.э</a:t>
            </a: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43500" y="3357563"/>
            <a:ext cx="3714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C0000"/>
                </a:solidFill>
                <a:latin typeface="Cambria" pitchFamily="18" charset="0"/>
              </a:rPr>
              <a:t>390 г. до н.э.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86500" y="4071938"/>
            <a:ext cx="2000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326 г.</a:t>
            </a:r>
          </a:p>
          <a:p>
            <a:pPr algn="ctr"/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 до н.э.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9188" y="5857875"/>
            <a:ext cx="3357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280 г. до н.э.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86563" y="1714500"/>
            <a:ext cx="19288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509 г. до н.э.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0"/>
            <a:ext cx="78581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4081A"/>
                </a:solidFill>
                <a:latin typeface="Cambria" pitchFamily="18" charset="0"/>
              </a:rPr>
              <a:t>Что означают указанные термины?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38" y="1357313"/>
            <a:ext cx="6929437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Вето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Сенат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Патриции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Плебеи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Республика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Консул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Народный трибун</a:t>
            </a:r>
            <a:endParaRPr lang="ru-RU" sz="48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64343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4081A"/>
                </a:solidFill>
                <a:latin typeface="Cambria" pitchFamily="18" charset="0"/>
              </a:rPr>
              <a:t>2.Как распределялись  управленческие  полномочия в Древнем Риме?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5" y="2571750"/>
            <a:ext cx="3000375" cy="769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25000"/>
                  </a:schemeClr>
                </a:solidFill>
              </a:rPr>
              <a:t>Консулы</a:t>
            </a:r>
            <a:endParaRPr lang="ru-RU" sz="4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286000"/>
            <a:ext cx="3214688" cy="1446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25000"/>
                  </a:schemeClr>
                </a:solidFill>
              </a:rPr>
              <a:t>Народные трибуны</a:t>
            </a:r>
            <a:endParaRPr lang="ru-RU" sz="4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25" y="2571750"/>
            <a:ext cx="2286000" cy="830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</a:rPr>
              <a:t>Сенат</a:t>
            </a:r>
            <a:endParaRPr lang="ru-RU" sz="4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3" y="142875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4081A"/>
                </a:solidFill>
                <a:latin typeface="Cambria" pitchFamily="18" charset="0"/>
              </a:rPr>
              <a:t>1. Как проходили выборы консулов и трибунов, как формировался Сенат?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8229600" cy="2209800"/>
          </a:xfrm>
        </p:spPr>
        <p:txBody>
          <a:bodyPr>
            <a:noAutofit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rgbClr val="C4081A"/>
                </a:solidFill>
              </a:rPr>
              <a:t>Вторая война Рима с Карфагеном</a:t>
            </a:r>
            <a:endParaRPr lang="ru-RU" sz="8800" b="1" dirty="0">
              <a:solidFill>
                <a:srgbClr val="C4081A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4214813"/>
            <a:ext cx="8786813" cy="1752600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Вторая Пуническая война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Пуны (</a:t>
            </a:r>
            <a:r>
              <a:rPr lang="ru-RU" sz="4400" b="1" dirty="0" err="1" smtClean="0">
                <a:solidFill>
                  <a:schemeClr val="bg1"/>
                </a:solidFill>
              </a:rPr>
              <a:t>пунийцы</a:t>
            </a:r>
            <a:r>
              <a:rPr lang="ru-RU" sz="4400" b="1" dirty="0" smtClean="0">
                <a:solidFill>
                  <a:schemeClr val="bg1"/>
                </a:solidFill>
              </a:rPr>
              <a:t>) – карфагеняне.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8072438" y="-428625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Файл:CarthageMapDe.png"/>
          <p:cNvPicPr>
            <a:picLocks noChangeAspect="1" noChangeArrowheads="1"/>
          </p:cNvPicPr>
          <p:nvPr/>
        </p:nvPicPr>
        <p:blipFill>
          <a:blip r:embed="rId3">
            <a:lum bright="-16000" contrast="-32000"/>
          </a:blip>
          <a:srcRect/>
          <a:stretch>
            <a:fillRect/>
          </a:stretch>
        </p:blipFill>
        <p:spPr bwMode="auto">
          <a:xfrm>
            <a:off x="357188" y="1643063"/>
            <a:ext cx="83581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313" y="0"/>
            <a:ext cx="8572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latin typeface="Cambria" pitchFamily="18" charset="0"/>
                <a:hlinkClick r:id="rId4" tooltip="Первая Пуническая война"/>
              </a:rPr>
              <a:t>Первая Пуническая война</a:t>
            </a:r>
            <a:r>
              <a:rPr lang="ru-RU" sz="2800" b="1">
                <a:latin typeface="Cambria" pitchFamily="18" charset="0"/>
              </a:rPr>
              <a:t> (264—241 г. до н. э.)</a:t>
            </a:r>
          </a:p>
          <a:p>
            <a:r>
              <a:rPr lang="ru-RU" sz="2800" b="1">
                <a:latin typeface="Cambria" pitchFamily="18" charset="0"/>
                <a:hlinkClick r:id="rId5" tooltip="Вторая Пуническая война"/>
              </a:rPr>
              <a:t>Вторая Пуническая война</a:t>
            </a:r>
            <a:r>
              <a:rPr lang="ru-RU" sz="2800" b="1">
                <a:latin typeface="Cambria" pitchFamily="18" charset="0"/>
              </a:rPr>
              <a:t> (218—201 г. до н. э.)</a:t>
            </a:r>
          </a:p>
          <a:p>
            <a:r>
              <a:rPr lang="ru-RU" sz="2800" b="1">
                <a:latin typeface="Cambria" pitchFamily="18" charset="0"/>
                <a:hlinkClick r:id="rId6" tooltip="Третья Пуническая война"/>
              </a:rPr>
              <a:t>Третья Пуническая война</a:t>
            </a:r>
            <a:r>
              <a:rPr lang="ru-RU" sz="2800" b="1">
                <a:latin typeface="Cambria" pitchFamily="18" charset="0"/>
              </a:rPr>
              <a:t> (149—146 г. до н. э.)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konan.3dn.ru/Rome/punicwa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14313"/>
            <a:ext cx="77152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верх 3"/>
          <p:cNvSpPr/>
          <p:nvPr/>
        </p:nvSpPr>
        <p:spPr>
          <a:xfrm rot="2765796">
            <a:off x="3840163" y="2266950"/>
            <a:ext cx="285750" cy="1263650"/>
          </a:xfrm>
          <a:prstGeom prst="upArrow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FFFF"/>
              </a:solidFill>
            </a:endParaRPr>
          </a:p>
        </p:txBody>
      </p:sp>
      <p:pic>
        <p:nvPicPr>
          <p:cNvPr id="19460" name="Picture 4" descr="Ганнибал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0" y="3071813"/>
            <a:ext cx="29289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70C0"/>
                </a:solidFill>
                <a:latin typeface="Cambria" pitchFamily="18" charset="0"/>
              </a:rPr>
              <a:t>Ганнибал</a:t>
            </a:r>
          </a:p>
        </p:txBody>
      </p:sp>
      <p:pic>
        <p:nvPicPr>
          <p:cNvPr id="3078" name="Picture 6" descr="http://www.white-history.com/hwr12_files/ell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33700" y="357188"/>
            <a:ext cx="62103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lki.ru/Txt/Horizon/0809/Weapon/Main/c_alp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28575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20781 -0.22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konan.3dn.ru/Rome/punicwa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85750"/>
            <a:ext cx="77152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низ 3"/>
          <p:cNvSpPr/>
          <p:nvPr/>
        </p:nvSpPr>
        <p:spPr>
          <a:xfrm rot="18703476" flipH="1">
            <a:off x="6141244" y="769144"/>
            <a:ext cx="214312" cy="1428750"/>
          </a:xfrm>
          <a:prstGeom prst="down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58063" y="1857375"/>
            <a:ext cx="1785937" cy="646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mbria" pitchFamily="18" charset="0"/>
              </a:rPr>
              <a:t>Канны</a:t>
            </a:r>
          </a:p>
        </p:txBody>
      </p:sp>
      <p:sp>
        <p:nvSpPr>
          <p:cNvPr id="6" name="Стрелка вниз 5"/>
          <p:cNvSpPr/>
          <p:nvPr/>
        </p:nvSpPr>
        <p:spPr>
          <a:xfrm rot="6532355">
            <a:off x="7315994" y="2140744"/>
            <a:ext cx="349250" cy="915988"/>
          </a:xfrm>
          <a:prstGeom prst="down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357813" y="1571625"/>
            <a:ext cx="1428750" cy="1033463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hlinkClick r:id="rId4" action="ppaction://hlinksldjump"/>
              </a:rPr>
              <a:t>РИМ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73 -0.09445 L 0.09253 0.094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05643 -0.0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214313"/>
            <a:ext cx="7715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C0000"/>
                </a:solidFill>
                <a:latin typeface="Cambria" pitchFamily="18" charset="0"/>
              </a:rPr>
              <a:t>Битва при Каннах 216 г. до н.э.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928688"/>
            <a:ext cx="328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660033"/>
                </a:solidFill>
                <a:latin typeface="Cambria" pitchFamily="18" charset="0"/>
              </a:rPr>
              <a:t>Римляне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00563" y="928688"/>
            <a:ext cx="4643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660033"/>
                </a:solidFill>
                <a:latin typeface="Cambria" pitchFamily="18" charset="0"/>
              </a:rPr>
              <a:t>Карфагеняне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857375"/>
            <a:ext cx="342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87 тысяч воинов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9188" y="1857375"/>
            <a:ext cx="3857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54 тысячи воинов</a:t>
            </a:r>
          </a:p>
        </p:txBody>
      </p:sp>
      <p:pic>
        <p:nvPicPr>
          <p:cNvPr id="21508" name="Picture 4" descr="http://4.bp.blogspot.com/_kF3tZYr1uBU/SuiBhfJIDkI/AAAAAAAAAto/3PeGesPBvHY/s320/HannibalTheCarthagin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071810"/>
            <a:ext cx="2714644" cy="3560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72063" y="6211888"/>
            <a:ext cx="4071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4081A"/>
                </a:solidFill>
                <a:latin typeface="Cambria" pitchFamily="18" charset="0"/>
              </a:rPr>
              <a:t>Ганнибал Барка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3214688"/>
            <a:ext cx="45005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Гай Теренций Варрон</a:t>
            </a:r>
          </a:p>
          <a:p>
            <a:pPr>
              <a:buFont typeface="Wingdings" pitchFamily="2" charset="2"/>
              <a:buChar char="§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Луций Эмилий Павл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217</TotalTime>
  <Words>244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Cambria</vt:lpstr>
      <vt:lpstr>Arial</vt:lpstr>
      <vt:lpstr>Wingdings 2</vt:lpstr>
      <vt:lpstr>Calibri</vt:lpstr>
      <vt:lpstr>Rockwell</vt:lpstr>
      <vt:lpstr>Wingdings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Рим – сильнейшая держава Средиземноморья</dc:title>
  <dc:creator>Admin</dc:creator>
  <cp:lastModifiedBy>Admin</cp:lastModifiedBy>
  <cp:revision>25</cp:revision>
  <dcterms:created xsi:type="dcterms:W3CDTF">2010-03-30T12:45:58Z</dcterms:created>
  <dcterms:modified xsi:type="dcterms:W3CDTF">2010-04-01T05:04:32Z</dcterms:modified>
</cp:coreProperties>
</file>