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F8E3-FF3B-4B92-AEA4-4D5A53239D3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0D96-DD2C-490F-BD02-994FE2965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F8E3-FF3B-4B92-AEA4-4D5A53239D3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0D96-DD2C-490F-BD02-994FE2965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F8E3-FF3B-4B92-AEA4-4D5A53239D3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0D96-DD2C-490F-BD02-994FE2965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F8E3-FF3B-4B92-AEA4-4D5A53239D3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0D96-DD2C-490F-BD02-994FE2965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F8E3-FF3B-4B92-AEA4-4D5A53239D3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0D96-DD2C-490F-BD02-994FE2965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F8E3-FF3B-4B92-AEA4-4D5A53239D3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0D96-DD2C-490F-BD02-994FE2965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F8E3-FF3B-4B92-AEA4-4D5A53239D3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0D96-DD2C-490F-BD02-994FE2965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F8E3-FF3B-4B92-AEA4-4D5A53239D3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0D96-DD2C-490F-BD02-994FE2965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F8E3-FF3B-4B92-AEA4-4D5A53239D3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0D96-DD2C-490F-BD02-994FE2965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F8E3-FF3B-4B92-AEA4-4D5A53239D3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0D96-DD2C-490F-BD02-994FE2965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F8E3-FF3B-4B92-AEA4-4D5A53239D3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0D96-DD2C-490F-BD02-994FE2965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AF8E3-FF3B-4B92-AEA4-4D5A53239D34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0D96-DD2C-490F-BD02-994FE2965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sl.nsc.ru/history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zdnyakova.ucoz.ru/index/zadanie_nashestvie_batyja_na_rus/0-171" TargetMode="External"/><Relationship Id="rId5" Type="http://schemas.openxmlformats.org/officeDocument/2006/relationships/hyperlink" Target="http://www.spsl.nsc.ru/history/descr/mong.htm" TargetMode="External"/><Relationship Id="rId4" Type="http://schemas.openxmlformats.org/officeDocument/2006/relationships/hyperlink" Target="http://festival.1september.ru/authors/101-498-24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c369a1123e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"/>
            <a:ext cx="9144000" cy="68502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176c6e4f78c5849f1f80c6f5141f5ffc.jpg"/>
          <p:cNvPicPr>
            <a:picLocks noChangeAspect="1"/>
          </p:cNvPicPr>
          <p:nvPr/>
        </p:nvPicPr>
        <p:blipFill>
          <a:blip r:embed="rId3"/>
          <a:srcRect t="12253" r="24218" b="13363"/>
          <a:stretch>
            <a:fillRect/>
          </a:stretch>
        </p:blipFill>
        <p:spPr>
          <a:xfrm>
            <a:off x="500034" y="428604"/>
            <a:ext cx="5584933" cy="385765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4071942"/>
            <a:ext cx="5357850" cy="2000264"/>
          </a:xfrm>
        </p:spPr>
        <p:txBody>
          <a:bodyPr/>
          <a:lstStyle/>
          <a:p>
            <a:r>
              <a:rPr lang="ru-RU" b="1" dirty="0" err="1" smtClean="0"/>
              <a:t>Монголо</a:t>
            </a:r>
            <a:r>
              <a:rPr lang="ru-RU" b="1" dirty="0" smtClean="0"/>
              <a:t> - татарское </a:t>
            </a:r>
            <a:r>
              <a:rPr lang="ru-RU" b="1" dirty="0" smtClean="0"/>
              <a:t>нашествие на Русь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-t_nash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5000636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 началу марта отряды захватчиков вышли на рубеж Средней Волги. Юрий Всеволодович, собиравший войска на </a:t>
            </a:r>
            <a:r>
              <a:rPr lang="ru-RU" b="1" dirty="0" smtClean="0"/>
              <a:t>реке </a:t>
            </a:r>
            <a:r>
              <a:rPr lang="ru-RU" b="1" dirty="0" err="1" smtClean="0"/>
              <a:t>Сить</a:t>
            </a:r>
            <a:r>
              <a:rPr lang="ru-RU" dirty="0" smtClean="0"/>
              <a:t>, оказался в непосредственной близости от этих отрядов. Неожиданное нападение монголо-татар предопределило исход этой битвы (4 марта 1238г.). Мало кто из русских воинов ушел живым из этого страшного боя, но дорогой ценой заплатили враги за победу. Святой Юрий был изрублен в отчаянной схватке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42852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Битва на реке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Сить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Рисунок 11" descr="vasilko.jpg"/>
          <p:cNvPicPr>
            <a:picLocks noChangeAspect="1"/>
          </p:cNvPicPr>
          <p:nvPr/>
        </p:nvPicPr>
        <p:blipFill>
          <a:blip r:embed="rId3"/>
          <a:srcRect t="19048"/>
          <a:stretch>
            <a:fillRect/>
          </a:stretch>
        </p:blipFill>
        <p:spPr>
          <a:xfrm>
            <a:off x="214282" y="142852"/>
            <a:ext cx="8572560" cy="48577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-t_nash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715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Вторжение в Северо-Восточную Русь (1237-1239)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571480"/>
            <a:ext cx="31432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конце марта 1238 года "облава" захватчиков двинулась от Волги на юг, к Новгороду. Торжок, стоящий у Батыя на пути продержался 2 недели, и был взят только 23 марта. Оттуда Батый двинулся </a:t>
            </a:r>
            <a:r>
              <a:rPr lang="ru-RU" dirty="0" err="1" smtClean="0"/>
              <a:t>селигерским</a:t>
            </a:r>
            <a:r>
              <a:rPr lang="ru-RU" dirty="0" smtClean="0"/>
              <a:t> путем дальше, но не дойдя до Новгорода ста верст повернул на юг (от места, которое в летописи названо "</a:t>
            </a:r>
            <a:r>
              <a:rPr lang="ru-RU" dirty="0" err="1" smtClean="0"/>
              <a:t>Игнач-крест</a:t>
            </a:r>
            <a:r>
              <a:rPr lang="ru-RU" dirty="0" smtClean="0"/>
              <a:t>") и пошел на Смоленск. </a:t>
            </a:r>
            <a:endParaRPr lang="ru-RU" dirty="0"/>
          </a:p>
        </p:txBody>
      </p:sp>
      <p:pic>
        <p:nvPicPr>
          <p:cNvPr id="11" name="Рисунок 10" descr="f_1073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642918"/>
            <a:ext cx="5753100" cy="43148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-t_nash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082c9fbfa80d7a8964fb7b87197fab225f1a5f74414828.jpg"/>
          <p:cNvPicPr>
            <a:picLocks noChangeAspect="1"/>
          </p:cNvPicPr>
          <p:nvPr/>
        </p:nvPicPr>
        <p:blipFill>
          <a:blip r:embed="rId3"/>
          <a:srcRect b="19769"/>
          <a:stretch>
            <a:fillRect/>
          </a:stretch>
        </p:blipFill>
        <p:spPr>
          <a:xfrm>
            <a:off x="142844" y="500041"/>
            <a:ext cx="8786874" cy="42862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715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Вторжение в Северо-Восточную Русь (1237-1239)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857760"/>
            <a:ext cx="8858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Смоленск монголам взять не удалось. На подступах к городу врага встретили смоленские полки и отбросили его. Батый решил повернуть на северо-восток и вышел к г.Козельску. В летописях нет точной даты подхода монголо-татар к этому городу и большинство ученых утверждают, что еще в апреле 1238 года его осадили. 51 день оборонялся Козельск, но был взят. Батый назвал его "Злым городом" и приказал сравнять с землей.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500042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Последний бой Меркурия Смоленского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eb084bf9ce800f3d34421d574abfb7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Прямоугольник 12"/>
          <p:cNvSpPr/>
          <p:nvPr/>
        </p:nvSpPr>
        <p:spPr>
          <a:xfrm>
            <a:off x="142844" y="6357958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«Злой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город - Козельск»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-t_nash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715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Разгром Южной Руси (1239-1240)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500042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Последний бой Меркурия Смоленского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357826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1239г монголо-татары совершили нашествие на Южную Русь. К осени 1239г. татары окружили г.Чернигов. Их встретил с войском князь Мстислав Глебович (</a:t>
            </a:r>
            <a:r>
              <a:rPr lang="ru-RU" dirty="0" err="1" smtClean="0"/>
              <a:t>двоюрный</a:t>
            </a:r>
            <a:r>
              <a:rPr lang="ru-RU" dirty="0" smtClean="0"/>
              <a:t> брат Михаила Черниговского). Был "лютый бой", но русские проиграли. 18 октября 1239г. Чернигов был взят, после чего татары разрушили города Путивль, </a:t>
            </a:r>
            <a:r>
              <a:rPr lang="ru-RU" dirty="0" err="1" smtClean="0"/>
              <a:t>Глуков</a:t>
            </a:r>
            <a:r>
              <a:rPr lang="ru-RU" dirty="0" smtClean="0"/>
              <a:t>, </a:t>
            </a:r>
            <a:r>
              <a:rPr lang="ru-RU" dirty="0" err="1" smtClean="0"/>
              <a:t>Вырь</a:t>
            </a:r>
            <a:r>
              <a:rPr lang="ru-RU" dirty="0" smtClean="0"/>
              <a:t>, Рыльск. </a:t>
            </a:r>
            <a:endParaRPr lang="ru-RU" dirty="0"/>
          </a:p>
        </p:txBody>
      </p:sp>
      <p:pic>
        <p:nvPicPr>
          <p:cNvPr id="9" name="Рисунок 8" descr="f_1073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500042"/>
            <a:ext cx="6500858" cy="4875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-t_nash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715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Разгром Южной Руси (1239-1240)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500042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Последний бой Меркурия Смоленского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357826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Нашествие на Южную Русь и Восточную Европу Батый начал осенью 1240 года, опять собрав под свое начало всех преданных себе людей. Батый подошел к Киеву в ноябре 1240 года. "Пришел Батый к Киеву в силе тяжкой, окружила город сила татарская, и не было ничего слышно от скрипенья телег, от рева верблюдов, от ржанья коней; наполнилась земля Русская ратными."</a:t>
            </a:r>
            <a:endParaRPr lang="ru-RU" dirty="0"/>
          </a:p>
        </p:txBody>
      </p:sp>
      <p:pic>
        <p:nvPicPr>
          <p:cNvPr id="7" name="Рисунок 6" descr="SHturm-Kie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571480"/>
            <a:ext cx="6643734" cy="48068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-t_nash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715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Разгром Южной Руси (1239-1240)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500042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Последний бой Меркурия Смоленского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357826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Татары с той стороны, где лес примыкал к городским воротам круглосуточно обстреливали стены из камнеметных орудий. В результате стены рухнули и монголо-татары ворвались в город к вечеру. За ночь киевляне построили новую стену вокруг Десятиной церкви, но татары прорвали оборону г.Киева и после 9 дневной осады и штурма 6 декабря 1240 года Киев пал. </a:t>
            </a:r>
            <a:endParaRPr lang="ru-RU" dirty="0"/>
          </a:p>
        </p:txBody>
      </p:sp>
      <p:pic>
        <p:nvPicPr>
          <p:cNvPr id="7" name="Рисунок 6" descr="SHturm-Kie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571480"/>
            <a:ext cx="6643734" cy="48068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-t_nash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715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Разгром Южной Руси (1239-1240)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500042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Последний бой Меркурия Смоленского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571480"/>
            <a:ext cx="31432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После этого основные силы Батыя двинулись дальше на запад к Владимиру-Волынскому. Города Кременец, Данилов и Холм захватчики взять не смогли. Городки-крепости были великолепно приспособлены для обороны. </a:t>
            </a:r>
          </a:p>
          <a:p>
            <a:pPr algn="just"/>
            <a:r>
              <a:rPr lang="ru-RU" dirty="0" smtClean="0"/>
              <a:t>Владимир-Волынский был взят монголо-татарами после короткой осады. Страшному разгрому подверглись все города волынской и </a:t>
            </a:r>
            <a:r>
              <a:rPr lang="ru-RU" dirty="0" err="1" smtClean="0"/>
              <a:t>галицкой</a:t>
            </a:r>
            <a:r>
              <a:rPr lang="ru-RU" dirty="0" smtClean="0"/>
              <a:t> земли. </a:t>
            </a:r>
          </a:p>
          <a:p>
            <a:pPr algn="just"/>
            <a:r>
              <a:rPr lang="ru-RU" dirty="0" smtClean="0"/>
              <a:t>Весной 1241 года полчища монголо-татар перешли границу Руси и вторглись в Венгрию. </a:t>
            </a:r>
            <a:endParaRPr lang="ru-RU" dirty="0"/>
          </a:p>
        </p:txBody>
      </p:sp>
      <p:pic>
        <p:nvPicPr>
          <p:cNvPr id="10" name="Рисунок 9" descr="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71480"/>
            <a:ext cx="5465007" cy="36433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/>
          <p:cNvSpPr/>
          <p:nvPr/>
        </p:nvSpPr>
        <p:spPr>
          <a:xfrm>
            <a:off x="285720" y="4572008"/>
            <a:ext cx="53578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результате нашествия погибло около половины населения. Киев, Владимир, Суздаль, Рязань, Тверь, Чернигов, и многие другие города были разрушены. Исключение составили Великий Новгород, Псков, Смоленск, а также города Полоцкого и </a:t>
            </a:r>
            <a:r>
              <a:rPr lang="ru-RU" dirty="0" err="1" smtClean="0"/>
              <a:t>Турово-Пинского</a:t>
            </a:r>
            <a:r>
              <a:rPr lang="ru-RU" dirty="0" smtClean="0"/>
              <a:t> княжеств. Развитая городская культура Древней Руси была уничтожена.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-t_nash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715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Монголо-татарское иго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500042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Последний бой Меркурия Смоленского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Рисунок 11" descr="http://festival.1september.ru/articles/502418/img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814393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/>
          <p:cNvSpPr txBox="1"/>
          <p:nvPr/>
        </p:nvSpPr>
        <p:spPr>
          <a:xfrm>
            <a:off x="500034" y="4214818"/>
            <a:ext cx="8215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Монголо-татары не поселились на русских землях (леса и лесостепь не их ландшафт, он им чужой).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Веротерпимость татар-язычников: Русь сохранила свою религиозную независимость.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Русские князья не лишились власти над населением своих земель. Они стали вассалами хана Золотой Орды, признав его верховную власть (автономия Руси).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-t_nash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715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Монголо-татарское иго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500042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Последний бой Меркурия Смоленского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Рисунок 7" descr="0005-003-Dan-dlja-Zolotoj-Ord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" y="571500"/>
            <a:ext cx="7820025" cy="5715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91321_BIG_0_0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4412" t="30865" r="19931" b="32203"/>
          <a:stretch>
            <a:fillRect/>
          </a:stretch>
        </p:blipFill>
        <p:spPr>
          <a:xfrm>
            <a:off x="0" y="0"/>
            <a:ext cx="9144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Феодальная раздробленность на Руси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571876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 началу монгольского нашествия (1237 год) общее количество княжеств на Руси, включая удельные, достигало 50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500174"/>
            <a:ext cx="8786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Феодальная раздробленность </a:t>
            </a:r>
            <a:r>
              <a:rPr lang="ru-RU" dirty="0" smtClean="0"/>
              <a:t>— период ослабления центральной власти в феодальных государствах в силу разной по своей продолжительности и эффекту децентрализации, обусловленной усилением крупных феодалов в условиях сеньориальной системы организации труда и воинской повинности. Новые более мелкие территориальные образования ведут практически независимое существование, господствующим в них является натуральное хозяйство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-t_nash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5715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информации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928802"/>
            <a:ext cx="8286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hlinkClick r:id="rId3"/>
              </a:rPr>
              <a:t>http://www.spsl.nsc.ru/history/</a:t>
            </a:r>
            <a:endParaRPr lang="ru-RU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hlinkClick r:id="rId4"/>
              </a:rPr>
              <a:t>http://festival.1september.ru/authors/101-498-243</a:t>
            </a:r>
            <a:endParaRPr lang="ru-RU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hlinkClick r:id="rId5"/>
              </a:rPr>
              <a:t>http://www.spsl.nsc.ru/history/descr/mong.htm</a:t>
            </a:r>
            <a:endParaRPr lang="ru-RU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hlinkClick r:id="rId6"/>
              </a:rPr>
              <a:t>http://pozdnyakova.ucoz.ru/index/zadanie_nashestvie_batyja_na_rus/0-171</a:t>
            </a:r>
            <a:endParaRPr lang="ru-RU" dirty="0" smtClean="0"/>
          </a:p>
          <a:p>
            <a:pPr marL="342900" indent="-342900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oto_j2_pg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4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0"/>
            <a:ext cx="601502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монгольской державы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1142984"/>
            <a:ext cx="4572000" cy="23637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27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 smtClean="0"/>
              <a:t>В 1206 г.на курултае монгольских племен верховным правителем был провозглашен Чингисхан.  Победивший в войнах с соседями. </a:t>
            </a:r>
          </a:p>
          <a:p>
            <a:pPr lvl="0" indent="127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 smtClean="0"/>
              <a:t>Монголы переживали период военной демократии, поэтому война стала для них основным занятием и Чингисхан собрал огромное войско 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3786190"/>
            <a:ext cx="4286280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dirty="0" smtClean="0"/>
              <a:t>Эта армия была построена на основе родственных связей - в десяток входили братья, в сотню - представители одного рода, в тысячу племени.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ru-RU" dirty="0" smtClean="0"/>
              <a:t>Если с поля бежал воин - казнили весь десяток.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dirty="0" smtClean="0"/>
              <a:t>Основу войска составляла конница .</a:t>
            </a:r>
          </a:p>
        </p:txBody>
      </p:sp>
      <p:pic>
        <p:nvPicPr>
          <p:cNvPr id="11" name="Рисунок 10" descr="b09f365fa87e2f3dd8ce9c6c7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714752"/>
            <a:ext cx="4500594" cy="30003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537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0430"/>
          <a:stretch>
            <a:fillRect/>
          </a:stretch>
        </p:blipFill>
        <p:spPr>
          <a:xfrm>
            <a:off x="0" y="0"/>
            <a:ext cx="9144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143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 столкновение – битва на реке Калке 1223 год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e60ced6cbdc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571612"/>
            <a:ext cx="4328509" cy="29289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4572000" y="1142984"/>
            <a:ext cx="44291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"В 1223 году явился народ незнаемый; пришла неслыханная рать, безбожные татары, о которых никто хорошо не знает, кто они и откуда пришли, и что у них за язык, и какого они племени, и какая у них вера... Половцы не могли противиться им и побежали к Днепру. Хан их </a:t>
            </a:r>
            <a:r>
              <a:rPr lang="ru-RU" dirty="0" err="1" smtClean="0">
                <a:latin typeface="Monotype Corsiva" pitchFamily="66" charset="0"/>
              </a:rPr>
              <a:t>Котян</a:t>
            </a:r>
            <a:r>
              <a:rPr lang="ru-RU" dirty="0" smtClean="0">
                <a:latin typeface="Monotype Corsiva" pitchFamily="66" charset="0"/>
              </a:rPr>
              <a:t> был тесть Мстиславу Галицкому; он пришел с поклоном к князю, зятю своему, и ко всем князьям русским..., и сказал: Татары отняли нашу землю нынче, а завтра вашу возьмут, так защитите нас; если не поможете нам, то мы нынче будем иссечены, а вы будете завтра иссечены."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857760"/>
            <a:ext cx="9001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ходе </a:t>
            </a:r>
            <a:r>
              <a:rPr lang="ru-RU" b="1" dirty="0" smtClean="0"/>
              <a:t>битвы на реке Калке </a:t>
            </a:r>
            <a:r>
              <a:rPr lang="ru-RU" dirty="0" smtClean="0"/>
              <a:t>(1223 год) князья разделились и действовали порознь. Неожиданный удар монголов обратил передовой отряд в бегство, остальные отряды был окружены и сдались. Вскоре монголы перебили всех русских воинов. </a:t>
            </a:r>
            <a:r>
              <a:rPr lang="ru-RU" dirty="0" smtClean="0">
                <a:ea typeface="Calibri"/>
                <a:cs typeface="Times New Roman"/>
              </a:rPr>
              <a:t>Потери русских в этой битве были очень велики, шесть князей были убиты, из воинов домой вернулась только десятая часть.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-t_nash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715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Вторжение в Северо-Восточную Русь (1237-1239)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 descr="Рисунок6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 l="1725" t="1363" r="1686" b="1847"/>
          <a:stretch>
            <a:fillRect/>
          </a:stretch>
        </p:blipFill>
        <p:spPr bwMode="auto">
          <a:xfrm>
            <a:off x="142844" y="571480"/>
            <a:ext cx="422591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429124" y="571480"/>
            <a:ext cx="457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конце 1237 г. монголы обрушились на Рязань. Князь Олег обратился за помощью к соседям, но те отказали, надеясь, что монголы до них не дойдут.</a:t>
            </a:r>
          </a:p>
          <a:p>
            <a:pPr algn="just"/>
            <a:r>
              <a:rPr lang="ru-RU" dirty="0" smtClean="0"/>
              <a:t>Осада Рязани началась 16 декабря 1237 года. Монголо-татары окружили город так, что из него никто не мог выйти. Городские стены круглосуточно обстреливались из пороков (</a:t>
            </a:r>
            <a:r>
              <a:rPr lang="ru-RU" dirty="0" err="1" smtClean="0"/>
              <a:t>камнеметательных</a:t>
            </a:r>
            <a:r>
              <a:rPr lang="ru-RU" dirty="0" smtClean="0"/>
              <a:t> </a:t>
            </a:r>
            <a:r>
              <a:rPr lang="ru-RU" dirty="0" smtClean="0"/>
              <a:t>машин). День и ночь шли приступы на город. Меткие монгольские лучники беспрерывно стреляли. На смену убитым монголам приходили новые, а подкрепления городу так и не было. 21 декабря начался решительный штурм Рязани. Оборону города удалось прорвать сразу в нескольких метах. На улицах завязались тяжелые бои. В результате все воины и большинство жителей было зверски уничтожено. Десять дней простояло войско кочевников под Рязанью - грабили город, делили добычу, грабили соседние села.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-t_nash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рязхан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25" y="0"/>
            <a:ext cx="9191625" cy="68937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Осада Рязани 1237 год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-t_nash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Осада Рязани 1237 год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Рисунок 4" descr="9231bf3c387d9d1de92da8172321b89b.jpg"/>
          <p:cNvPicPr>
            <a:picLocks noChangeAspect="1"/>
          </p:cNvPicPr>
          <p:nvPr/>
        </p:nvPicPr>
        <p:blipFill>
          <a:blip r:embed="rId3"/>
          <a:srcRect l="6923"/>
          <a:stretch>
            <a:fillRect/>
          </a:stretch>
        </p:blipFill>
        <p:spPr>
          <a:xfrm>
            <a:off x="214282" y="142852"/>
            <a:ext cx="4436687" cy="60722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Прямоугольник 8"/>
          <p:cNvSpPr/>
          <p:nvPr/>
        </p:nvSpPr>
        <p:spPr>
          <a:xfrm>
            <a:off x="4786314" y="117693"/>
            <a:ext cx="421484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Перед Батыем лежало несколько дорог в глубину Владимиро-Суздальской земли. Он направился к Владимиру по Оке, через Москву и Коломну. По дороге на них неожиданно напал отряд под предводительством </a:t>
            </a:r>
            <a:r>
              <a:rPr lang="ru-RU" b="1" dirty="0" err="1" smtClean="0"/>
              <a:t>Евпатия</a:t>
            </a:r>
            <a:r>
              <a:rPr lang="ru-RU" b="1" dirty="0" smtClean="0"/>
              <a:t> </a:t>
            </a:r>
            <a:r>
              <a:rPr lang="ru-RU" b="1" dirty="0" err="1" smtClean="0"/>
              <a:t>Коловрата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рязанца</a:t>
            </a:r>
            <a:r>
              <a:rPr lang="ru-RU" dirty="0" smtClean="0"/>
              <a:t>. Его отряд насчитывал около 1700 человек. Кочевники настолько растерялись, что приняли их за </a:t>
            </a:r>
            <a:r>
              <a:rPr lang="ru-RU" dirty="0" err="1" smtClean="0"/>
              <a:t>воставших</a:t>
            </a:r>
            <a:r>
              <a:rPr lang="ru-RU" dirty="0" smtClean="0"/>
              <a:t> из мертвых. Но попавшие в плен 5 воинов ответили: "Мы войны великого князя Юрия </a:t>
            </a:r>
            <a:r>
              <a:rPr lang="ru-RU" dirty="0" err="1" smtClean="0"/>
              <a:t>Ингоревича</a:t>
            </a:r>
            <a:r>
              <a:rPr lang="ru-RU" dirty="0" smtClean="0"/>
              <a:t> - рязанского, в полку </a:t>
            </a:r>
            <a:r>
              <a:rPr lang="ru-RU" dirty="0" err="1" smtClean="0"/>
              <a:t>Евпатия</a:t>
            </a:r>
            <a:r>
              <a:rPr lang="ru-RU" dirty="0" smtClean="0"/>
              <a:t> </a:t>
            </a:r>
            <a:r>
              <a:rPr lang="ru-RU" dirty="0" err="1" smtClean="0"/>
              <a:t>Коловрата</a:t>
            </a:r>
            <a:r>
              <a:rPr lang="ru-RU" dirty="0" smtClean="0"/>
              <a:t>. Посланы тебя сильного почтить и честно проводить". Батый решил отправить своего шурина </a:t>
            </a:r>
            <a:r>
              <a:rPr lang="ru-RU" dirty="0" err="1" smtClean="0"/>
              <a:t>Хозтоврула</a:t>
            </a:r>
            <a:r>
              <a:rPr lang="ru-RU" dirty="0" smtClean="0"/>
              <a:t> с полками, чтобы тот побил </a:t>
            </a:r>
            <a:r>
              <a:rPr lang="ru-RU" dirty="0" err="1" smtClean="0"/>
              <a:t>Коловрата</a:t>
            </a:r>
            <a:r>
              <a:rPr lang="ru-RU" dirty="0" smtClean="0"/>
              <a:t>. Но </a:t>
            </a:r>
            <a:r>
              <a:rPr lang="ru-RU" dirty="0" err="1" smtClean="0"/>
              <a:t>Хозтоврул</a:t>
            </a:r>
            <a:r>
              <a:rPr lang="ru-RU" dirty="0" smtClean="0"/>
              <a:t> проиграл, и тогда Батый навел множество своего войска на </a:t>
            </a:r>
            <a:r>
              <a:rPr lang="ru-RU" dirty="0" err="1" smtClean="0"/>
              <a:t>Евпатия</a:t>
            </a:r>
            <a:r>
              <a:rPr lang="ru-RU" dirty="0" smtClean="0"/>
              <a:t>. В сражении </a:t>
            </a:r>
            <a:r>
              <a:rPr lang="ru-RU" dirty="0" err="1" smtClean="0"/>
              <a:t>Коловрат</a:t>
            </a:r>
            <a:r>
              <a:rPr lang="ru-RU" dirty="0" smtClean="0"/>
              <a:t> погиб, а его голову отдали Батыю. Хан удивился храбрости русских воинов и велел отпустить пленную часть дружины.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6286520"/>
            <a:ext cx="4357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Последний бой </a:t>
            </a:r>
            <a:r>
              <a:rPr lang="ru-RU" sz="1600" b="1" dirty="0" err="1" smtClean="0"/>
              <a:t>Евпатия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Коловрата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-t_nash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715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Вторжение в Северо-Восточную Русь (1237-1239)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71480"/>
            <a:ext cx="44291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3 февраля передовые отряды завоевателей подошли к Владимиру. Город Владимир был окружен высокими деревянными стенами и </a:t>
            </a:r>
            <a:r>
              <a:rPr lang="ru-RU" dirty="0" err="1" smtClean="0"/>
              <a:t>укреплеными</a:t>
            </a:r>
            <a:r>
              <a:rPr lang="ru-RU" dirty="0" smtClean="0"/>
              <a:t> мощными каменными башнями. С трех сторон его прикрывали реки: с юга - </a:t>
            </a:r>
            <a:r>
              <a:rPr lang="ru-RU" dirty="0" err="1" smtClean="0"/>
              <a:t>р.Клязьма</a:t>
            </a:r>
            <a:r>
              <a:rPr lang="ru-RU" dirty="0" smtClean="0"/>
              <a:t>, с севера и востока - </a:t>
            </a:r>
            <a:r>
              <a:rPr lang="ru-RU" dirty="0" err="1" smtClean="0"/>
              <a:t>р.Лыбедь</a:t>
            </a:r>
            <a:r>
              <a:rPr lang="ru-RU" dirty="0" smtClean="0"/>
              <a:t>. Над западной стеной города высились Золотые Ворота - самое мощное оборонительное сооружение древнего Владимира. За внешним обводом Владимирских укреплений находились внутренние стены и валы Среднего или </a:t>
            </a:r>
            <a:r>
              <a:rPr lang="ru-RU" dirty="0" err="1" smtClean="0"/>
              <a:t>Мономахова</a:t>
            </a:r>
            <a:r>
              <a:rPr lang="ru-RU" dirty="0" smtClean="0"/>
              <a:t> города. И, наконец, в середине столицы располагался каменный кремль - Детинец. Таким образом, врагам необходимо было прорвать три оборонительные линии, прежде чем они могли достигнуть центра города - Княжеского двора и Успенского собора.</a:t>
            </a:r>
            <a:endParaRPr lang="ru-RU" dirty="0"/>
          </a:p>
        </p:txBody>
      </p:sp>
      <p:pic>
        <p:nvPicPr>
          <p:cNvPr id="9" name="Рисунок 8" descr="0_1f614_eb4da051_XL.jpg"/>
          <p:cNvPicPr>
            <a:picLocks noChangeAspect="1"/>
          </p:cNvPicPr>
          <p:nvPr/>
        </p:nvPicPr>
        <p:blipFill>
          <a:blip r:embed="rId3"/>
          <a:srcRect t="3125" r="44037" b="6250"/>
          <a:stretch>
            <a:fillRect/>
          </a:stretch>
        </p:blipFill>
        <p:spPr>
          <a:xfrm>
            <a:off x="142844" y="500042"/>
            <a:ext cx="4357686" cy="62151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-t_nash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176c6e4f78c5849f1f80c6f5141f5ffc.jpg"/>
          <p:cNvPicPr>
            <a:picLocks noChangeAspect="1"/>
          </p:cNvPicPr>
          <p:nvPr/>
        </p:nvPicPr>
        <p:blipFill>
          <a:blip r:embed="rId3"/>
          <a:srcRect t="12253" b="13363"/>
          <a:stretch>
            <a:fillRect/>
          </a:stretch>
        </p:blipFill>
        <p:spPr>
          <a:xfrm>
            <a:off x="0" y="0"/>
            <a:ext cx="9144000" cy="47863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Прямоугольник 9"/>
          <p:cNvSpPr/>
          <p:nvPr/>
        </p:nvSpPr>
        <p:spPr>
          <a:xfrm>
            <a:off x="142844" y="4857760"/>
            <a:ext cx="9001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Рано утром 7 февраля начался общий штурм Владимира. Главный удар был нанесен с запада. В результате обстрела деревянная стена южнее Золотых Ворот была разрушена и монголо-татары ворвались в город. Они прорвались через Иринины, Медные и Волжские ворота к Детинцу, где почти не осталось воинов. Княжеская семья, бояре и посадские люди укрылись в Успенском соборе. Сдаться на милость победителю они категорически оказались и были сожжены. Сам город Владимир был полностью разорен.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42852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Штурм Владимира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1497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Монголо - татарское нашествие на Русь</vt:lpstr>
      <vt:lpstr>Феодальная раздробленность на Руси</vt:lpstr>
      <vt:lpstr>Создание монгольской державы</vt:lpstr>
      <vt:lpstr>Первое столкновение – битва на реке Калке 1223 год</vt:lpstr>
      <vt:lpstr>Вторжение в Северо-Восточную Русь (1237-1239)</vt:lpstr>
      <vt:lpstr>Слайд 6</vt:lpstr>
      <vt:lpstr>Слайд 7</vt:lpstr>
      <vt:lpstr>Вторжение в Северо-Восточную Русь (1237-1239)</vt:lpstr>
      <vt:lpstr>Слайд 9</vt:lpstr>
      <vt:lpstr>Слайд 10</vt:lpstr>
      <vt:lpstr>Вторжение в Северо-Восточную Русь (1237-1239)</vt:lpstr>
      <vt:lpstr>Вторжение в Северо-Восточную Русь (1237-1239)</vt:lpstr>
      <vt:lpstr>Слайд 13</vt:lpstr>
      <vt:lpstr>Разгром Южной Руси (1239-1240)</vt:lpstr>
      <vt:lpstr>Разгром Южной Руси (1239-1240)</vt:lpstr>
      <vt:lpstr>Разгром Южной Руси (1239-1240)</vt:lpstr>
      <vt:lpstr>Разгром Южной Руси (1239-1240)</vt:lpstr>
      <vt:lpstr>Монголо-татарское иго</vt:lpstr>
      <vt:lpstr>Монголо-татарское иго</vt:lpstr>
      <vt:lpstr>Источники информации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Монголо-татарское нашествие</dc:title>
  <dc:creator>M&amp;M</dc:creator>
  <cp:lastModifiedBy>миха</cp:lastModifiedBy>
  <cp:revision>28</cp:revision>
  <dcterms:created xsi:type="dcterms:W3CDTF">2012-02-13T11:14:34Z</dcterms:created>
  <dcterms:modified xsi:type="dcterms:W3CDTF">2012-02-13T18:21:31Z</dcterms:modified>
</cp:coreProperties>
</file>