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2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4331" autoAdjust="0"/>
  </p:normalViewPr>
  <p:slideViewPr>
    <p:cSldViewPr>
      <p:cViewPr varScale="1">
        <p:scale>
          <a:sx n="62" d="100"/>
          <a:sy n="62" d="100"/>
        </p:scale>
        <p:origin x="-15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37E00-E7B1-4C99-B4B1-1DC939DC7CF2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C9814-31DB-4E20-A610-296DAB96ED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C9814-31DB-4E20-A610-296DAB96ED07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ria-art.ru/0/P/Pjotr%20I/9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sait.ru/art/e/ermenev/main.htm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C%D0%BE%D1%81%D0%BA%D0%B2%D0%B0" TargetMode="External"/><Relationship Id="rId5" Type="http://schemas.openxmlformats.org/officeDocument/2006/relationships/hyperlink" Target="https://ru.wikipedia.org/wiki/%D0%9F%D0%BE%D0%BB%D0%B8%D1%82%D0%B5%D1%85%D0%BD%D0%B8%D1%87%D0%B5%D1%81%D0%BA%D0%B8%D0%B9_%D0%BC%D1%83%D0%B7%D0%B5%D0%B9" TargetMode="Externa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mg0.liveinternet.ru/images/attach/c/1/50/958/50958448_2629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9" y="1142984"/>
            <a:ext cx="8215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</a:rPr>
              <a:t>Культура и быт России</a:t>
            </a:r>
          </a:p>
          <a:p>
            <a:r>
              <a:rPr lang="ru-RU" sz="5400" b="1" i="1" dirty="0" smtClean="0">
                <a:solidFill>
                  <a:schemeClr val="bg1"/>
                </a:solidFill>
              </a:rPr>
              <a:t>                           </a:t>
            </a:r>
            <a:r>
              <a:rPr lang="en-US" sz="5400" b="1" i="1" dirty="0" smtClean="0">
                <a:solidFill>
                  <a:schemeClr val="bg1"/>
                </a:solidFill>
              </a:rPr>
              <a:t>XVIII </a:t>
            </a:r>
            <a:r>
              <a:rPr lang="ru-RU" sz="5400" b="1" i="1" dirty="0" smtClean="0">
                <a:solidFill>
                  <a:schemeClr val="bg1"/>
                </a:solidFill>
              </a:rPr>
              <a:t>века</a:t>
            </a:r>
            <a:endParaRPr lang="ru-RU" sz="5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85728"/>
            <a:ext cx="2786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Литература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pic>
        <p:nvPicPr>
          <p:cNvPr id="71682" name="Picture 2" descr="https://upload.wikimedia.org/wikipedia/commons/thumb/8/87/%D0%90%D0%BD%D1%82%D0%B8%D0%BE%D1%85_%D0%9A%D0%B0%D0%BD%D1%82%D0%B5%D0%BC%D0%B8%D1%80.jpg/220px-%D0%90%D0%BD%D1%82%D0%B8%D0%BE%D1%85_%D0%9A%D0%B0%D0%BD%D1%82%D0%B5%D0%BC%D0%B8%D1%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642918"/>
            <a:ext cx="2857520" cy="40005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215074" y="4857760"/>
            <a:ext cx="2443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Антиох Дмитриевич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Кантемир (1708-1744)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000108"/>
            <a:ext cx="588744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Литература 18 века становится все более светской,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выходит из-под влияния церкви. Формируется  русский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литературный язык. И на Западе, и в России ведущим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стилем стал </a:t>
            </a:r>
            <a:r>
              <a:rPr lang="ru-RU" i="1" dirty="0" smtClean="0">
                <a:solidFill>
                  <a:schemeClr val="bg1"/>
                </a:solidFill>
              </a:rPr>
              <a:t>классицизм</a:t>
            </a:r>
            <a:r>
              <a:rPr lang="ru-RU" dirty="0" smtClean="0">
                <a:solidFill>
                  <a:schemeClr val="bg1"/>
                </a:solidFill>
              </a:rPr>
              <a:t> с его обращением к античному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наследию, к прекрасной облагороженной природе, к ге-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роическим и нравственным идеалам. Одним из осново-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положников русского классицизма был талантливый ли-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тератор А.Д. Кантемир. Он создал  прозаические и поэти-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ческие произведения. В стиле классицизма написаны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оды М.В. Ломоносова, В.К. Тредиаковского, трагедии и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комедии А.П. Сумарокова.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684" name="Picture 4" descr="Trediak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4214818"/>
            <a:ext cx="2286016" cy="264318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14612" y="4786322"/>
            <a:ext cx="2220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Василий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Кириллович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Тредиаковский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(1703-1769)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Tropinin karamz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2543175" cy="33909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3643314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Николай  Михайлович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Карамзин (1766-1826)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4678" y="428604"/>
            <a:ext cx="59293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Русская литература развивалась быстро. И не успел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расцвести классицизм, как на смену ему пришел новый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стиль- </a:t>
            </a:r>
            <a:r>
              <a:rPr lang="ru-RU" i="1" dirty="0" smtClean="0">
                <a:solidFill>
                  <a:schemeClr val="bg1"/>
                </a:solidFill>
              </a:rPr>
              <a:t> сентиментализм</a:t>
            </a:r>
            <a:r>
              <a:rPr lang="ru-RU" dirty="0" smtClean="0">
                <a:solidFill>
                  <a:schemeClr val="bg1"/>
                </a:solidFill>
              </a:rPr>
              <a:t>, с его интересом к внутреннему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миру, переживаниям не выдающегося героя, а простых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горожан, крестьян. Ярким представителем этого направления  стал Н.М. Карамзин, чьей повестью «Бедная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Лиза» о любовных переживаниях скромной девушки, закончившейся трагедией , зачитывалась вся грамотная Россия. </a:t>
            </a:r>
          </a:p>
        </p:txBody>
      </p:sp>
      <p:pic>
        <p:nvPicPr>
          <p:cNvPr id="72708" name="Picture 4" descr="Engraving Fonvizin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714620"/>
            <a:ext cx="2381250" cy="26289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643702" y="5357826"/>
            <a:ext cx="3047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Денис    Иванович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Фонвизин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(1745-1792)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364" y="3286124"/>
            <a:ext cx="41745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Реалистические мотивы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чувствуются в поэтических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произведениях Г.Р. Державина,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в пьесах Д.И. Фонвизина. Его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комедия  «Недоросль» выводит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на сцену ту часть дворянства,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которая не хотела никаких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новшеств, никакого прогресса и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прочно держалась за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крепостничество и свои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привилегии.</a:t>
            </a:r>
          </a:p>
          <a:p>
            <a:pPr algn="just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42852"/>
            <a:ext cx="3210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Архитектура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071546"/>
            <a:ext cx="862306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Многие замечательные архитектурные памятники, подлинное украшение российских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городов, были созданы в 18 веке. Чего стоят Петербург, Царское Село, Павловск,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Петергоф, ставшие гордостью России и мировыми архитектурными шедеврами!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 именем В.В. Растрелли, скульптора итальянского происхождения, работавшего в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России, связано появление у нас в стране стиля </a:t>
            </a:r>
            <a:r>
              <a:rPr lang="ru-RU" i="1" dirty="0" smtClean="0">
                <a:solidFill>
                  <a:schemeClr val="bg1"/>
                </a:solidFill>
              </a:rPr>
              <a:t>барокко. </a:t>
            </a:r>
            <a:r>
              <a:rPr lang="ru-RU" dirty="0" smtClean="0">
                <a:solidFill>
                  <a:schemeClr val="bg1"/>
                </a:solidFill>
              </a:rPr>
              <a:t>В этом стиле он создал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знаменитый Зимний дворец.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3730" name="Picture 2" descr="http://ekskursii-peterburg.ru/images/dost/mal/ZimnijDvorecPeterbur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71810"/>
            <a:ext cx="4143404" cy="3429024"/>
          </a:xfrm>
          <a:prstGeom prst="rect">
            <a:avLst/>
          </a:prstGeom>
          <a:noFill/>
        </p:spPr>
      </p:pic>
      <p:pic>
        <p:nvPicPr>
          <p:cNvPr id="73732" name="Picture 4" descr="http://www.arhinovosti.ru/wp-content/uploads/2010/02/2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68" y="3071810"/>
            <a:ext cx="4357750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picard.spb.ru/images/stat/big/7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8643998" cy="58579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285728"/>
            <a:ext cx="616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не менее известный Екатерининский дворец в Царском Селе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pushkin.ru/images/pushkin/encycl/dvorec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8852" name="Picture 4" descr="http://status-piter.ru/generic/uploaded/pushkin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8854" name="Picture 6" descr="http://tsarselo.ru/images/photos/6ce16f3407144afad0bf03e1a15821a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357166"/>
            <a:ext cx="418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Комплекс зданий  Смольного монастыря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0898" name="Picture 2" descr="http://mw2.google.com/mw-panoramio/photos/medium/76103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8072494" cy="5572164"/>
          </a:xfrm>
          <a:prstGeom prst="rect">
            <a:avLst/>
          </a:prstGeom>
          <a:noFill/>
        </p:spPr>
      </p:pic>
      <p:pic>
        <p:nvPicPr>
          <p:cNvPr id="80900" name="Picture 4" descr="http://travelel.ru/wp-content/uploads/2012/08/d89891348012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01122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283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Оставил заметный след в столичной архитектуре знаменитый итальянский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архитектор Дж. Кваренги. Это он создал Эрмитаж.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22" name="Picture 2" descr="http://www.euromag.ru/storage/c/2014/09/17/1410962887_373983_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562975" cy="52959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www.ilovepetersburg.ru/sites/default/files/progulki/liteyny_peski_smolny/smolny_institut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216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Смольный институт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i047.radikal.ru/1209/f3/f248520d9db2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7858180" cy="53578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357166"/>
            <a:ext cx="4267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Александровский дворец в Царском Селе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4996" name="Picture 4" descr="http://russ-tur.ru/images/SPB/EDM/aleksandrovskij_d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8072494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57166"/>
            <a:ext cx="79219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последние десятилетия 18 века в России развернулось мощное усадебное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строительство. Продолжало развиваться  и деревянное зодчество.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Ярким образцом его стал  Шереметевский дворец  в Останкине, построенный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П.И. Аргуновым, Г.Е. Дикушиным и А.Ф. Мироновым.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62" name="Picture 2" descr="http://ekskursii-peterburg.ru/images/dost/mal/SheremetjevskijDvorecPeterbu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4572032" cy="3571900"/>
          </a:xfrm>
          <a:prstGeom prst="rect">
            <a:avLst/>
          </a:prstGeom>
          <a:noFill/>
        </p:spPr>
      </p:pic>
      <p:pic>
        <p:nvPicPr>
          <p:cNvPr id="40964" name="Picture 4" descr="http://all4tur.ru/upload/medialibrary/d3f/%D0%A8%D0%B5%D1%80%D0%B5%D0%BC%D0%B5%D1%82%D0%B5%D0%B2%D1%81%D0%BA%D0%B8%D0%B9%20%D0%94%D0%B2%D0%BE%D1%80%D0%B5%D1%86,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143116"/>
            <a:ext cx="4071934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img1.liveinternet.ru/images/attach/c/0/118/482/118482547_1145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3309934" cy="4137868"/>
          </a:xfrm>
          <a:prstGeom prst="rect">
            <a:avLst/>
          </a:prstGeom>
          <a:noFill/>
        </p:spPr>
      </p:pic>
      <p:pic>
        <p:nvPicPr>
          <p:cNvPr id="63492" name="Picture 4" descr="http://img1.liveinternet.ru/images/attach/b/2/24/348/24348063_e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286124"/>
            <a:ext cx="2767018" cy="33575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14744" y="500042"/>
            <a:ext cx="54292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Петр </a:t>
            </a:r>
            <a:r>
              <a:rPr lang="en-US" dirty="0" smtClean="0">
                <a:solidFill>
                  <a:schemeClr val="bg1"/>
                </a:solidFill>
              </a:rPr>
              <a:t>I </a:t>
            </a:r>
            <a:r>
              <a:rPr lang="ru-RU" dirty="0" smtClean="0">
                <a:solidFill>
                  <a:schemeClr val="bg1"/>
                </a:solidFill>
              </a:rPr>
              <a:t>и его реформы широко раздвинули горизонты российской жизни. Во времена правления  Екатерины  </a:t>
            </a:r>
            <a:r>
              <a:rPr lang="en-US" dirty="0" smtClean="0">
                <a:solidFill>
                  <a:schemeClr val="bg1"/>
                </a:solidFill>
              </a:rPr>
              <a:t>II</a:t>
            </a:r>
            <a:r>
              <a:rPr lang="ru-RU" dirty="0" smtClean="0">
                <a:solidFill>
                  <a:schemeClr val="bg1"/>
                </a:solidFill>
              </a:rPr>
              <a:t> этот процесс ускорился. Россия все дальше уходила от своей средневековой, во многом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изолированной  от остального мира культуры и прев-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ращалась в  просвещенное европейское государство.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Одной из особенностей развития российской культуры в это время стало активное освоение достижений западноевропейской культуры с опорой на собственные традиции и опыт.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4500570"/>
            <a:ext cx="54270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Освобожденная от постоянного церковного влияния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 давления  российская культура во всех своих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проявлениях  становилась все более светской.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Культура содействовала формированию российского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общества , она сближала людей как нацию,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пробуждала  национальное самосознание.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357166"/>
            <a:ext cx="5058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Живопись и скульптура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pic>
        <p:nvPicPr>
          <p:cNvPr id="86018" name="Picture 2" descr="http://mtdata.ru/u29/photoF6DD/20045849906-0/b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142984"/>
            <a:ext cx="4357718" cy="55197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1214422"/>
            <a:ext cx="43577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18 веке получила развитие русская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портретная живопись. Основоположниками  русской светской живописи стали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И.Н. Никитин и А.М. Матвеев.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И.Н. Никитин создал галерею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портретов знаменитых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людей эпохи.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Его кисти принадлежит картина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«Петр </a:t>
            </a:r>
            <a:r>
              <a:rPr lang="en-US" dirty="0" smtClean="0">
                <a:solidFill>
                  <a:schemeClr val="bg1"/>
                </a:solidFill>
              </a:rPr>
              <a:t>I </a:t>
            </a:r>
            <a:r>
              <a:rPr lang="ru-RU" dirty="0" smtClean="0">
                <a:solidFill>
                  <a:schemeClr val="bg1"/>
                </a:solidFill>
              </a:rPr>
              <a:t>на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смертном одре»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tclassic.edu.ru/attach.asp?a_no=86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4071966" cy="5286412"/>
          </a:xfrm>
          <a:prstGeom prst="rect">
            <a:avLst/>
          </a:prstGeom>
          <a:noFill/>
        </p:spPr>
      </p:pic>
      <p:pic>
        <p:nvPicPr>
          <p:cNvPr id="3" name="Picture 4" descr="http://aria-art.ru/0/P/Pjotr%20I/2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857232"/>
            <a:ext cx="3357586" cy="41434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214290"/>
            <a:ext cx="7636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Другим известным русским  художником-портретистом стал А.М. Матвеев.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6072206"/>
            <a:ext cx="4308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А. Матвеев. Портрет А.П. Голицыной. 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1728. Частное собрание Голицыных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29256" y="5143512"/>
            <a:ext cx="3380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  <a:cs typeface="Arial" pitchFamily="34" charset="0"/>
                <a:hlinkClick r:id="rId4"/>
              </a:rPr>
              <a:t>А. </a:t>
            </a:r>
            <a:r>
              <a:rPr lang="ru-RU" b="1" dirty="0" smtClean="0">
                <a:solidFill>
                  <a:schemeClr val="bg1"/>
                </a:solidFill>
                <a:cs typeface="Arial" pitchFamily="34" charset="0"/>
                <a:hlinkClick r:id="rId4"/>
              </a:rPr>
              <a:t>Матвеев</a:t>
            </a:r>
            <a:r>
              <a:rPr lang="ru-RU" dirty="0" smtClean="0">
                <a:solidFill>
                  <a:schemeClr val="bg1"/>
                </a:solidFill>
                <a:cs typeface="Arial" pitchFamily="34" charset="0"/>
                <a:hlinkClick r:id="rId4"/>
              </a:rPr>
              <a:t>. 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  <a:cs typeface="Arial" pitchFamily="34" charset="0"/>
                <a:hlinkClick r:id="rId4"/>
              </a:rPr>
              <a:t>Портрет</a:t>
            </a:r>
            <a:r>
              <a:rPr lang="ru-RU" dirty="0" smtClean="0">
                <a:solidFill>
                  <a:schemeClr val="bg1"/>
                </a:solidFill>
                <a:cs typeface="Arial" pitchFamily="34" charset="0"/>
                <a:hlinkClick r:id="rId4"/>
              </a:rPr>
              <a:t> Петра I. 1724-1725.</a:t>
            </a:r>
            <a:endParaRPr lang="ru-RU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0"/>
            <a:ext cx="8979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Солдатский сын А.П. Антропов, крепостные художники  И.П. Аргунов и Ф.С. Рокотов, выходцы с Украины  Д.Г. Левицкий и В.Л. Боровиковский создали блестящую галерею портретов русских монархов, вельмож, государственных деятелей, полководцев.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artcontext.info/images/stories/pic2/pavel/levickiy/levickiy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3786174" cy="464347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5857892"/>
            <a:ext cx="5437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Д.Г. Левицкий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Портрет Екатерины II в виде законодательницы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храме богини Правосудия. 1783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8" name="Picture 4" descr="Боровиковский В. Л. Портрет князя Александра Борисовича Куракина. 1801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000108"/>
            <a:ext cx="3500462" cy="45005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5008" y="5572140"/>
            <a:ext cx="2906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В.Л. Боровиковский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Портрет князя Александра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Борисовича Куракина. 1801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83734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Появилась историческая живопись на библейские и древнерусские темы, а также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жанровая живопись. Ярким явлением времени стала крестьянская тема . Художник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И.А. Ерменев в своих полотнах показал жизнь простого народа, крестьян.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Бытовые картины на крестьянскую тему создал крепостной художник М. Шибанов.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6868" name="Picture 4" descr="http://www.artsait.ru/art/e/ermenev/img/1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3357586" cy="30003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5072074"/>
            <a:ext cx="3334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hlinkClick r:id="rId3" tooltip="Биография"/>
              </a:rPr>
              <a:t>Ерменёв Иван Алексеевич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Поющие слепцы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6870" name="Picture 6" descr="http://www.art-kartina.ru/1850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000240"/>
            <a:ext cx="4143372" cy="32861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43504" y="5357826"/>
            <a:ext cx="3561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Шибанов М. Крестьянский обед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92497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Частью общего развития русского искусства стала скульптура. Именно во второй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половине 18 века в России осуществляется переход от прикладной , орнаментальной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скульптуры к монументальной и портретной скульптуре. Примером первой является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знаменитый Медный всадник – памятник Петру </a:t>
            </a:r>
            <a:r>
              <a:rPr lang="en-US" dirty="0" smtClean="0">
                <a:solidFill>
                  <a:schemeClr val="bg1"/>
                </a:solidFill>
              </a:rPr>
              <a:t>I </a:t>
            </a:r>
            <a:r>
              <a:rPr lang="ru-RU" dirty="0" smtClean="0">
                <a:solidFill>
                  <a:schemeClr val="bg1"/>
                </a:solidFill>
              </a:rPr>
              <a:t>, сооруженный по указанию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Екатерины </a:t>
            </a:r>
            <a:r>
              <a:rPr lang="en-US" dirty="0" smtClean="0">
                <a:solidFill>
                  <a:schemeClr val="bg1"/>
                </a:solidFill>
              </a:rPr>
              <a:t>II</a:t>
            </a:r>
            <a:r>
              <a:rPr lang="ru-RU" dirty="0" smtClean="0">
                <a:solidFill>
                  <a:schemeClr val="bg1"/>
                </a:solidFill>
              </a:rPr>
              <a:t> французским скульптором  Э.М. Фальконе в 1775 г.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7890" name="Picture 2" descr="http://theplaces.ru/places/414/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7286676" cy="521495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0"/>
            <a:ext cx="7729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Другое направление в скульптуре продемонстрировал  Ф.И. Шубин.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Он происходил из поморских крестьян, был другом М.В. Ломоносова. Его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резцу  принадлежат бюсты  Екатерины </a:t>
            </a:r>
            <a:r>
              <a:rPr lang="en-US" dirty="0" smtClean="0">
                <a:solidFill>
                  <a:schemeClr val="bg1"/>
                </a:solidFill>
              </a:rPr>
              <a:t>II</a:t>
            </a:r>
            <a:r>
              <a:rPr lang="ru-RU" dirty="0" smtClean="0">
                <a:solidFill>
                  <a:schemeClr val="bg1"/>
                </a:solidFill>
              </a:rPr>
              <a:t>, Павла </a:t>
            </a:r>
            <a:r>
              <a:rPr lang="en-US" dirty="0" smtClean="0">
                <a:solidFill>
                  <a:schemeClr val="bg1"/>
                </a:solidFill>
              </a:rPr>
              <a:t> I</a:t>
            </a:r>
            <a:r>
              <a:rPr lang="ru-RU" dirty="0" smtClean="0">
                <a:solidFill>
                  <a:schemeClr val="bg1"/>
                </a:solidFill>
              </a:rPr>
              <a:t> , Ломоносова, Румянцева,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Суворова, Потемкина.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8914" name="Picture 2" descr="http://artpoisk.info/files/images/190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3857652" cy="495774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6143644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Ф.И. Шубин  Портрет В. Г. Орлова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1778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8918" name="Picture 6" descr="Шубин Ф. И. Портрет М. Р. Паниной. Середина 1770-х гг. Мрамор. Третьяковская галерея. Москва. Шубин Федот Иванович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142984"/>
            <a:ext cx="3009900" cy="381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43504" y="5072074"/>
            <a:ext cx="4364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Шубин Ф. И. Портрет М. Р. Паниной.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Середина 1770-х гг. Мрамор.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Третьяковская галерея. Москва.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3782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Театр и музыка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928670"/>
            <a:ext cx="91143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ряду замечательных деятелей культуры второй половины 18 века стоит удивительная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фигура основателя русского театра Ф.Г. Волкова.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музыкальном искусстве пока еще господствовали заезжие оперные, балетные труппы,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но уже пришло время утверждения и самобытных российский талантов. Свою музыку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для народных инструментов писал композитор И.Е. Хандошкин. чьи произведения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исполняются и до сих пор. Создателем изумительных церковных хоралов стал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Д.С. Бортнянский.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9938" name="Picture 2" descr="https://upload.wikimedia.org/wikipedia/commons/thumb/d/d9/Volkov_Drama_Theater_in_Yaroslavl_01.jpg/200px-Volkov_Drama_Theater_in_Yaroslavl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214686"/>
            <a:ext cx="4786346" cy="3357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29322" y="3429000"/>
            <a:ext cx="23159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Театр драмы имени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Фёдора Волкова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Основан в1750 г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г. Ярославль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28604"/>
            <a:ext cx="3582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Российский быт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357298"/>
            <a:ext cx="8277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  Наиболее  разительные изменения в жизни населения произошли в Петербурге,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Москве и некоторых других крупных городах.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В Петербурге, на Дворцовой набережной, Невском проспекте, вдоль каналов и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речек, впадавших в  Неву, вельможи строили для себя роскошные дворцы.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upload.wikimedia.org/wikipedia/commons/thumb/f/f4/Spb_06-2012_Tauride_Palace_02.jpg/270px-Spb_06-2012_Tauride_Palace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71810"/>
            <a:ext cx="5214974" cy="3143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29322" y="3500438"/>
            <a:ext cx="3109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Таврический дворец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князя Г.И. Потемкина-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Таврического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877759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Города и городская жизнь с ее новшествами, конечно, имели огромное значение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для общего цивилизационного развития страны. Здесь, как нигде, приживались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последние европейские достижения  в архитектуре, образовании, просвещении,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образе жизни, одежде, питании, отдыхе, развлечениях. Соединенные со старорусскими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традициями, обычаями и привычками, они определяли основные направления быта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российского наследия 18 века.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Но это вовсе не означало, что новшества захватывали всю страну. Наоборот,  они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лишь подчеркивали общую  застойность, традиционность и бедность российской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жизни.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Вне городской цивилизации оставалась огромная область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российской жизни –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село, деревня, сельское население.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3010" name="Picture 2" descr="903345_95a800__1a9c1b38a3_600 (600x337, 184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648074"/>
            <a:ext cx="5715000" cy="32099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215074" y="3643314"/>
            <a:ext cx="30756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Горенки</a:t>
            </a:r>
            <a:r>
              <a:rPr lang="ru-RU" dirty="0" smtClean="0">
                <a:solidFill>
                  <a:schemeClr val="bg1"/>
                </a:solidFill>
              </a:rPr>
              <a:t> — </a:t>
            </a:r>
            <a:r>
              <a:rPr lang="ru-RU" dirty="0" smtClean="0">
                <a:solidFill>
                  <a:schemeClr val="bg1"/>
                </a:solidFill>
              </a:rPr>
              <a:t>подмосковная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усадьба, принадлежавшая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во </a:t>
            </a:r>
            <a:r>
              <a:rPr lang="ru-RU" dirty="0" smtClean="0">
                <a:solidFill>
                  <a:schemeClr val="bg1"/>
                </a:solidFill>
              </a:rPr>
              <a:t>второй половине XVIII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— </a:t>
            </a:r>
            <a:r>
              <a:rPr lang="ru-RU" dirty="0" smtClean="0">
                <a:solidFill>
                  <a:schemeClr val="bg1"/>
                </a:solidFill>
              </a:rPr>
              <a:t>начале XIX века </a:t>
            </a:r>
            <a:r>
              <a:rPr lang="ru-RU" dirty="0" smtClean="0">
                <a:solidFill>
                  <a:schemeClr val="bg1"/>
                </a:solidFill>
              </a:rPr>
              <a:t>семье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графов Разумовских</a:t>
            </a:r>
            <a:r>
              <a:rPr lang="ru-RU" dirty="0" smtClean="0"/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://www.mybirds.ru/forums/uploads/blog-5890-1339438752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571876"/>
            <a:ext cx="4643438" cy="32861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00562" y="0"/>
            <a:ext cx="47971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Последние новшества обходили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стороной крестьянскую жизнь. Миллионы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свободных и крепостных крестьян жили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 старинке. Они подчинялись законам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стародавней сельской общины.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 утра до вечера работали либо на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господской земле, либо на своих десятинах,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уходили с котомками в отход на отработки.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Их избы, как и в старину, топились по-черному, окна закрывались слюдяными оконцами, а в холодное время суток просто задвигались досками.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786190"/>
            <a:ext cx="458991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Лишь во 2-ой половине века в крестьянских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домах в Центральной России появились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деревянные потолки, печи начали топить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по-белому: дым выходил наружу через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дымовую трубу. Но вдоль стен по-прежнему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стояли лавки. Семья собиралась вокруг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общего стола и деревянными ложками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хлебала  пищу из общей миски. В красном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углу висела икона. Спали в таком доме на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лавках или на полатях. </a:t>
            </a:r>
          </a:p>
        </p:txBody>
      </p:sp>
      <p:pic>
        <p:nvPicPr>
          <p:cNvPr id="44038" name="Picture 6" descr="http://ic.pics.livejournal.com/holy_russia_ru/60761954/18665/18665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59269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6605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Образование и просвещение народа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64514" name="Picture 2" descr="http://fotohomka.ru/images/Dec/01/7863c0217a04bac4ad121b9fc7420a41/mini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928934"/>
            <a:ext cx="4857750" cy="3619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1214422"/>
            <a:ext cx="89578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en-US" dirty="0" smtClean="0">
                <a:solidFill>
                  <a:schemeClr val="bg1"/>
                </a:solidFill>
              </a:rPr>
              <a:t>XVIII </a:t>
            </a:r>
            <a:r>
              <a:rPr lang="ru-RU" dirty="0" smtClean="0">
                <a:solidFill>
                  <a:schemeClr val="bg1"/>
                </a:solidFill>
              </a:rPr>
              <a:t> веке в России сложилась система светского образования. Начало было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положено созданием Школы математических и навигационных наук в Москве (1701).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 ней последовали медицинские, горные, кораблестроительные, инженерные, а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также цифирные школы для начального обучения. По замыслу Петра </a:t>
            </a:r>
            <a:r>
              <a:rPr lang="en-US" dirty="0" smtClean="0">
                <a:solidFill>
                  <a:schemeClr val="bg1"/>
                </a:solidFill>
              </a:rPr>
              <a:t>I</a:t>
            </a:r>
            <a:r>
              <a:rPr lang="ru-RU" dirty="0" smtClean="0">
                <a:solidFill>
                  <a:schemeClr val="bg1"/>
                </a:solidFill>
              </a:rPr>
              <a:t>, при Академии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наук должны были работать гимназия и университет.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0694" y="3857628"/>
            <a:ext cx="3478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Однако первым в России стал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основанный в 1755 г. по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инициативе М.В.Ломоносова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Московский университет.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http://www.msu.ru/info/himg/gz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81324"/>
            <a:ext cx="6096000" cy="38766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428604"/>
            <a:ext cx="896373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Поначалу здесь было три факультета- философский, юридический и медицинский.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Московский университет стал первым, и единственным, в Европе   </a:t>
            </a:r>
            <a:r>
              <a:rPr lang="en-US" dirty="0" smtClean="0">
                <a:solidFill>
                  <a:schemeClr val="bg1"/>
                </a:solidFill>
              </a:rPr>
              <a:t>XVIII </a:t>
            </a:r>
            <a:r>
              <a:rPr lang="ru-RU" dirty="0" smtClean="0">
                <a:solidFill>
                  <a:schemeClr val="bg1"/>
                </a:solidFill>
              </a:rPr>
              <a:t> века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университетом, в котором не было богословского факультета и не преподавались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богословские науки. Ломоносов настоял на том, чтобы преподавание  в  нем велось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 русском языке, что в пору всеобщего употребления латыни являлось также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необычным. Ломоносов добился превращения университета в публичное, т.е.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общедоступное, учебное заведение. Здесь училось 85 % выходцев из семей разночинцев.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Из них формировался и преподавательский состав. Уставом были запрещены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телесные наказания.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moscowuniversityclub.ru/article/img/846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6429396"/>
            <a:ext cx="2855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МГУ им. М.В. Ломоносова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museum.edu.ru/attach.asp?a_no=6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714908" cy="3500462"/>
          </a:xfrm>
          <a:prstGeom prst="rect">
            <a:avLst/>
          </a:prstGeom>
          <a:noFill/>
        </p:spPr>
      </p:pic>
      <p:pic>
        <p:nvPicPr>
          <p:cNvPr id="66564" name="Picture 4" descr="http://museum.edu.ru/attach.asp?a_no=8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714752"/>
            <a:ext cx="4643438" cy="31432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72066" y="285728"/>
            <a:ext cx="44567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Отличительная  особенность системы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образования в 18 в.- ее сословный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характер. Учреждались закрытые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учебные заведения для дворян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(Шляхетский корпус ,1731, /слева/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Смольный институт благородных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девиц, 1764 /справа внизу/, духовен-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ства (духовные семинарии и академии),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купечества (коммерческая школа),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солдат (солдатские школы).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000504"/>
            <a:ext cx="46622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Лишь специальные школы , дававшие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профессиональную подготовку в области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медицины, горного дела, ремесел и др.,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не были сословными. Решающим шагом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создании единой системы  стало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учреждение в 80-х гг. общеобразовательных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тельных школ: четырехклассных главных народных училищ в губернских городах и двухклассных малых народных училищ  в уездных центрах.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900igr.net/datai/istorija/Kultura-epokhi-Petra/0007-009-V-1703-g.Byla-izdana-1-ja-russkaja-gazeta-Vedomos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3000396" cy="4510092"/>
          </a:xfrm>
          <a:prstGeom prst="rect">
            <a:avLst/>
          </a:prstGeom>
          <a:noFill/>
        </p:spPr>
      </p:pic>
      <p:pic>
        <p:nvPicPr>
          <p:cNvPr id="68612" name="Picture 4" descr="В 1703 г.Была издана 1-я русская газета- «Ведомости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357562"/>
            <a:ext cx="5357850" cy="31956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285728"/>
            <a:ext cx="84787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en-US" dirty="0" smtClean="0">
                <a:solidFill>
                  <a:schemeClr val="bg1"/>
                </a:solidFill>
              </a:rPr>
              <a:t>XVIII</a:t>
            </a:r>
            <a:r>
              <a:rPr lang="ru-RU" dirty="0" smtClean="0">
                <a:solidFill>
                  <a:schemeClr val="bg1"/>
                </a:solidFill>
              </a:rPr>
              <a:t> веке были созданы учебники, вошедшие в золотой фонд русской культуры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(«Арифметика» Л.Ф. Магницкого, «Первое  учение отрокам» Ф. Прокоповича и др.)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Их распространению способствовали успехи в издательском деле: внедрение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гражданского шрифта (1708), создание новых типографий, в том числе при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Московском Университете, открытие в Петербурге первой государственной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библиотеки ( в дальнейшем – Библиотека Академии наук, 1714).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2" y="2071678"/>
            <a:ext cx="4046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Становление периодической печати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(газета  «Ведомости» с 1702 г.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журналы второй половины</a:t>
            </a:r>
            <a:r>
              <a:rPr lang="en-US" dirty="0" smtClean="0">
                <a:solidFill>
                  <a:schemeClr val="bg1"/>
                </a:solidFill>
              </a:rPr>
              <a:t> XVIII</a:t>
            </a:r>
            <a:r>
              <a:rPr lang="ru-RU" dirty="0" smtClean="0">
                <a:solidFill>
                  <a:schemeClr val="bg1"/>
                </a:solidFill>
              </a:rPr>
              <a:t>  века.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0"/>
            <a:ext cx="1855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Наука.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pic>
        <p:nvPicPr>
          <p:cNvPr id="69634" name="Picture 2" descr="Ломоносов демонстрирует Екатерине II мозаику собственного изготовления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00306"/>
            <a:ext cx="5786478" cy="4052895"/>
          </a:xfrm>
          <a:prstGeom prst="rect">
            <a:avLst/>
          </a:prstGeom>
          <a:noFill/>
        </p:spPr>
      </p:pic>
      <p:pic>
        <p:nvPicPr>
          <p:cNvPr id="69636" name="Picture 4" descr="Титульный лист книги Ломонос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500306"/>
            <a:ext cx="2714612" cy="40719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785794"/>
            <a:ext cx="8741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центре российской науки оставалась Академия наук с ее тремя отделениями.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Поначалу членами Академии являлись лишь приглашенные из-за границы  ученые.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После воцарения Елизаветы Петровны положение стало меняться. Двинулись вперед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научные исследования, появились среди ученых  свои, русские кадры. В 1740-1750-е г.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ведущая роль в Академии принадлежала М.В. Ломоносову.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s://upload.wikimedia.org/wikipedia/commons/thumb/2/22/%D0%9F%D1%80%D0%BE%D0%B5%D0%BA%D1%82_%D0%BC%D0%BE%D1%81%D1%82%D0%B0_%D1%87%D0%B5%D1%80%D0%B5%D0%B7_%D0%9D%D0%B5%D0%B2%D1%83_%D0%98%D0%B2%D0%B0%D0%BD%D0%B0_%D0%9A%D1%83%D0%BB%D0%B8%D0%B1%D0%B8%D0%BD%D0%B0.jpg/220px-%D0%9F%D1%80%D0%BE%D0%B5%D0%BA%D1%82_%D0%BC%D0%BE%D1%81%D1%82%D0%B0_%D1%87%D0%B5%D1%80%D0%B5%D0%B7_%D0%9D%D0%B5%D0%B2%D1%83_%D0%98%D0%B2%D0%B0%D0%BD%D0%B0_%D0%9A%D1%83%D0%BB%D0%B8%D0%B1%D0%B8%D0%BD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3786214" cy="30003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3071810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Проект моста через Неву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Ивана Кулибина, 1776 год.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0662" name="Picture 6" descr="https://upload.wikimedia.org/wikipedia/commons/thumb/d/df/Steam_engine_of_Ivan_Polzunov.JPG/77px-Steam_engine_of_Ivan_Polzun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290"/>
            <a:ext cx="1714512" cy="29289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29124" y="3071810"/>
            <a:ext cx="19654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Воспроизведение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паровой машины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Ползунова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0664" name="Picture 8" descr="https://upload.wikimedia.org/wikipedia/ru/thumb/f/f4/%D0%A2%D0%BE%D0%BA%D0%B0%D1%80%D0%BD%D1%8B%D0%B9_%D1%81%D1%82%D0%B0%D0%BD%D0%BE%D0%BA_1882_%D0%B3%D0%BE%D0%B4%D0%B0.JPG/200px-%D0%A2%D0%BE%D0%BA%D0%B0%D1%80%D0%BD%D1%8B%D0%B9_%D1%81%D1%82%D0%B0%D0%BD%D0%BE%D0%BA_1882_%D0%B3%D0%BE%D0%B4%D0%B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85728"/>
            <a:ext cx="2500330" cy="20717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388" y="2285992"/>
            <a:ext cx="28593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Токарный станок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1882 года,</a:t>
            </a:r>
          </a:p>
          <a:p>
            <a:r>
              <a:rPr lang="ru-RU" dirty="0" smtClean="0">
                <a:solidFill>
                  <a:schemeClr val="bg1"/>
                </a:solidFill>
                <a:hlinkClick r:id="rId5" tooltip="Политехнический музей"/>
              </a:rPr>
              <a:t>Государственный </a:t>
            </a:r>
          </a:p>
          <a:p>
            <a:r>
              <a:rPr lang="ru-RU" dirty="0" smtClean="0">
                <a:solidFill>
                  <a:schemeClr val="bg1"/>
                </a:solidFill>
                <a:hlinkClick r:id="rId5" tooltip="Политехнический музей"/>
              </a:rPr>
              <a:t>Политехнический музей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(г. </a:t>
            </a:r>
            <a:r>
              <a:rPr lang="ru-RU" dirty="0" smtClean="0">
                <a:solidFill>
                  <a:schemeClr val="bg1"/>
                </a:solidFill>
                <a:hlinkClick r:id="rId6" tooltip="Москва"/>
              </a:rPr>
              <a:t>Москва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000504"/>
            <a:ext cx="95467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Значительны достижения российской науки, представленной именами М.В. Ломоносова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(физика, химия, минералогия, филология, история, поэзия), Л. Эйлера (математика),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С.П. Крашенинникова (география), К.И. Щепина (медицина), А.Т. Болотова (агрономия и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почвоведение), В.Н. Татищева, М.М. Щербатова, И.Н. Болтина (история), Я.П. Козельского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  С.Е. Десницкого (правоведение) и др. Выдающимися изобретателями  были  А.К. Нартов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(токарный станок), И.И. Ползунов ( первая в мире паровая машина), И.П. Кулибин ( часы,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оптические приборы, проект одноарочного моста через Неву и др.). В  1725 г. открыта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Петербургская академия наук, в 1783 – создана Российская Академия наук. </a:t>
            </a:r>
            <a:r>
              <a:rPr lang="en-US" dirty="0" smtClean="0">
                <a:solidFill>
                  <a:schemeClr val="bg1"/>
                </a:solidFill>
              </a:rPr>
              <a:t>XVIII</a:t>
            </a:r>
            <a:r>
              <a:rPr lang="ru-RU" dirty="0" smtClean="0">
                <a:solidFill>
                  <a:schemeClr val="bg1"/>
                </a:solidFill>
              </a:rPr>
              <a:t> век – это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время исследования и освоения новых земель (Камчатка, Курильские  и  Алеутские острова,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Северная Япония)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515</TotalTime>
  <Words>1787</Words>
  <PresentationFormat>Экран (4:3)</PresentationFormat>
  <Paragraphs>241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Пользователь Windows</cp:lastModifiedBy>
  <cp:revision>50</cp:revision>
  <dcterms:created xsi:type="dcterms:W3CDTF">2015-12-06T04:04:46Z</dcterms:created>
  <dcterms:modified xsi:type="dcterms:W3CDTF">2015-12-07T12:41:48Z</dcterms:modified>
</cp:coreProperties>
</file>