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Arial Narrow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20BAA96-43A7-4A91-9BB1-A141D903EB54}">
  <a:tblStyle styleId="{B20BAA96-43A7-4A91-9BB1-A141D903EB54}" styleName="Table_0">
    <a:wholeTbl>
      <a:tcTxStyle b="off" i="off"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1V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la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schemeClr val="lt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12.x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142843" y="785793"/>
            <a:ext cx="8916928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8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Россия в правление </a:t>
            </a:r>
            <a:br>
              <a:rPr lang="ru-RU" sz="48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8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Михаила Федоровича Романова</a:t>
            </a:r>
            <a:br>
              <a:rPr lang="ru-RU" sz="48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8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(1613-1645)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28662" y="2857496"/>
            <a:ext cx="2857519" cy="2857519"/>
          </a:xfrm>
          <a:prstGeom prst="smileyFace">
            <a:avLst>
              <a:gd name="adj" fmla="val 4653"/>
            </a:avLst>
          </a:prstGeom>
          <a:solidFill>
            <a:srgbClr val="FDE9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3786182" y="3571876"/>
            <a:ext cx="5130746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8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357158" y="642918"/>
            <a:ext cx="8572560" cy="5124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СЛОВАРЬ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2400" b="1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«</a:t>
            </a:r>
            <a:r>
              <a:rPr lang="ru-RU" sz="2400" b="1" i="1" u="none" strike="noStrike" cap="none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Урочные</a:t>
            </a:r>
            <a:r>
              <a:rPr lang="ru-RU" sz="2400" b="1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2400" b="1" i="1" u="none" strike="noStrike" cap="none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лета</a:t>
            </a:r>
            <a:r>
              <a:rPr lang="ru-RU" sz="2400" b="1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» </a:t>
            </a:r>
            <a:r>
              <a:rPr lang="ru-RU"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это срок, в течение которого владельцы могли возбудить иск о возвращении им беглых крестьян.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2400" b="1" i="1" u="none" strike="noStrike" cap="none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Соха</a:t>
            </a:r>
            <a:r>
              <a:rPr lang="ru-RU"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– определенное количество земли,  с которого исчислялась  единица поземельного налога.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2400" b="1" i="1" u="none" strike="noStrike" cap="none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Пятинные деньги</a:t>
            </a:r>
            <a:r>
              <a:rPr lang="ru-RU" sz="2400" b="1" i="0" u="none" strike="noStrike" cap="none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 чрезвычайный (временный) налог с имущества в размере 1/5 годового дохода. 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2400" b="1" i="1" u="none" strike="noStrike" cap="none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Слобода</a:t>
            </a:r>
            <a:r>
              <a:rPr lang="ru-RU"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- это отдельное поселение около города-крепости, население которых временно освобождалось от государствен-ных повинностей (отсюда название </a:t>
            </a:r>
            <a:r>
              <a:rPr lang="ru-RU" sz="2400" b="1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«слобода»</a:t>
            </a:r>
            <a:r>
              <a:rPr lang="ru-RU"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 — свобода, то есть «свободное поселение»). </a:t>
            </a:r>
            <a:r>
              <a:rPr lang="ru-RU" sz="2400" b="1" i="1" u="none" strike="noStrike" cap="none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Немецкая слобода </a:t>
            </a:r>
            <a:r>
              <a:rPr lang="ru-RU"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возникла к северо-западу от Москвы на р. Яузе близ ручья Кукуй (отсюда ее второе название – Кукуй) примерно в середине 17 в.</a:t>
            </a:r>
          </a:p>
        </p:txBody>
      </p:sp>
      <p:sp>
        <p:nvSpPr>
          <p:cNvPr id="179" name="Shape 179"/>
          <p:cNvSpPr/>
          <p:nvPr/>
        </p:nvSpPr>
        <p:spPr>
          <a:xfrm>
            <a:off x="7572396" y="6000767"/>
            <a:ext cx="714379" cy="714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5000"/>
                </a:lnTo>
                <a:lnTo>
                  <a:pt x="93750" y="1050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25"/>
                </a:ln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</a:path>
              <a:path w="120000" h="120000" fill="darkenLess" extrusionOk="0">
                <a:moveTo>
                  <a:pt x="88125" y="43125"/>
                </a:move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  <a:moveTo>
                  <a:pt x="26250" y="60000"/>
                </a:moveTo>
                <a:lnTo>
                  <a:pt x="26250" y="105000"/>
                </a:lnTo>
                <a:lnTo>
                  <a:pt x="54375" y="105000"/>
                </a:ln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  <a:lnTo>
                  <a:pt x="93750" y="1050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500"/>
                </a:moveTo>
                <a:lnTo>
                  <a:pt x="65625" y="82500"/>
                </a:lnTo>
                <a:lnTo>
                  <a:pt x="65625" y="105000"/>
                </a:lnTo>
                <a:lnTo>
                  <a:pt x="54375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6875" y="31875"/>
                </a:lnTo>
                <a:lnTo>
                  <a:pt x="76875" y="20625"/>
                </a:lnTo>
                <a:lnTo>
                  <a:pt x="88125" y="20625"/>
                </a:lnTo>
                <a:lnTo>
                  <a:pt x="88125" y="4312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5000"/>
                </a:lnTo>
                <a:lnTo>
                  <a:pt x="26250" y="1050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75"/>
                </a:moveTo>
                <a:lnTo>
                  <a:pt x="88125" y="4312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5000"/>
                </a:move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18" y="214289"/>
            <a:ext cx="8684046" cy="50720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Shape 185"/>
          <p:cNvCxnSpPr/>
          <p:nvPr/>
        </p:nvCxnSpPr>
        <p:spPr>
          <a:xfrm rot="10800000">
            <a:off x="1785917" y="4786321"/>
            <a:ext cx="1285883" cy="714379"/>
          </a:xfrm>
          <a:prstGeom prst="straightConnector1">
            <a:avLst/>
          </a:prstGeom>
          <a:noFill/>
          <a:ln w="57150" cap="flat" cmpd="sng">
            <a:solidFill>
              <a:srgbClr val="49442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6" name="Shape 186"/>
          <p:cNvCxnSpPr/>
          <p:nvPr/>
        </p:nvCxnSpPr>
        <p:spPr>
          <a:xfrm rot="10800000">
            <a:off x="2285983" y="3143248"/>
            <a:ext cx="3714776" cy="2500330"/>
          </a:xfrm>
          <a:prstGeom prst="straightConnector1">
            <a:avLst/>
          </a:prstGeom>
          <a:noFill/>
          <a:ln w="57150" cap="flat" cmpd="sng">
            <a:solidFill>
              <a:srgbClr val="49442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" name="Shape 187"/>
          <p:cNvSpPr txBox="1"/>
          <p:nvPr/>
        </p:nvSpPr>
        <p:spPr>
          <a:xfrm>
            <a:off x="5214942" y="5429264"/>
            <a:ext cx="3714776" cy="369332"/>
          </a:xfrm>
          <a:prstGeom prst="rect">
            <a:avLst/>
          </a:prstGeom>
          <a:solidFill>
            <a:srgbClr val="FBD4B4"/>
          </a:soli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Большая засечная черта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285719" y="5429264"/>
            <a:ext cx="3714776" cy="369332"/>
          </a:xfrm>
          <a:prstGeom prst="rect">
            <a:avLst/>
          </a:prstGeom>
          <a:solidFill>
            <a:srgbClr val="FBD4B4"/>
          </a:soli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Белгородская засечная черта</a:t>
            </a:r>
          </a:p>
        </p:txBody>
      </p:sp>
      <p:sp>
        <p:nvSpPr>
          <p:cNvPr id="189" name="Shape 189"/>
          <p:cNvSpPr/>
          <p:nvPr/>
        </p:nvSpPr>
        <p:spPr>
          <a:xfrm>
            <a:off x="7572396" y="6000767"/>
            <a:ext cx="714379" cy="714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5000"/>
                </a:lnTo>
                <a:lnTo>
                  <a:pt x="93750" y="1050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25"/>
                </a:ln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</a:path>
              <a:path w="120000" h="120000" fill="darkenLess" extrusionOk="0">
                <a:moveTo>
                  <a:pt x="88125" y="43125"/>
                </a:move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  <a:moveTo>
                  <a:pt x="26250" y="60000"/>
                </a:moveTo>
                <a:lnTo>
                  <a:pt x="26250" y="105000"/>
                </a:lnTo>
                <a:lnTo>
                  <a:pt x="54375" y="105000"/>
                </a:ln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  <a:lnTo>
                  <a:pt x="93750" y="1050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500"/>
                </a:moveTo>
                <a:lnTo>
                  <a:pt x="65625" y="82500"/>
                </a:lnTo>
                <a:lnTo>
                  <a:pt x="65625" y="105000"/>
                </a:lnTo>
                <a:lnTo>
                  <a:pt x="54375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6875" y="31875"/>
                </a:lnTo>
                <a:lnTo>
                  <a:pt x="76875" y="20625"/>
                </a:lnTo>
                <a:lnTo>
                  <a:pt x="88125" y="20625"/>
                </a:lnTo>
                <a:lnTo>
                  <a:pt x="88125" y="4312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5000"/>
                </a:lnTo>
                <a:lnTo>
                  <a:pt x="26250" y="1050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75"/>
                </a:moveTo>
                <a:lnTo>
                  <a:pt x="88125" y="4312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5000"/>
                </a:move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6215073" y="642918"/>
            <a:ext cx="2786050" cy="45243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1800" b="1" i="1" u="none" strike="noStrike" cap="none">
                <a:solidFill>
                  <a:srgbClr val="4F6128"/>
                </a:solidFill>
                <a:latin typeface="Arial Narrow"/>
                <a:ea typeface="Arial Narrow"/>
                <a:cs typeface="Arial Narrow"/>
                <a:sym typeface="Arial Narrow"/>
              </a:rPr>
              <a:t>Большая и Белгородская засечные черты </a:t>
            </a:r>
            <a:r>
              <a:rPr lang="ru-RU"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системы оборонительных сооружений, состоявшие из нескольких десятков крепостей и особых линий укреплений – засек, состоявших из поваленных деревьев (схема см. на следующем слайде). Кроме них в 17 в. в России было построено еще несколько засечных черт:  Симбирская, Сызранская, Закамская, Исетская.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05" y="214289"/>
            <a:ext cx="343294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1405" y="214289"/>
            <a:ext cx="3432941" cy="410445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3786182" y="285728"/>
            <a:ext cx="4979248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Вспомните, при каких обстоятельствах Михаил получил власть?</a:t>
            </a:r>
          </a:p>
        </p:txBody>
      </p:sp>
      <p:sp>
        <p:nvSpPr>
          <p:cNvPr id="92" name="Shape 92"/>
          <p:cNvSpPr/>
          <p:nvPr/>
        </p:nvSpPr>
        <p:spPr>
          <a:xfrm>
            <a:off x="214282" y="4581128"/>
            <a:ext cx="8715436" cy="14773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«Личность царя Михаила как нельзя более способствовала укреплению его власти: мягкость, доброта и чистота этого государя производили на народ самое выгодное для верховной власти впечатление, самым выгодным образом представляли эту власть в глазах народа...» 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Соловьев С. М. </a:t>
            </a:r>
          </a:p>
        </p:txBody>
      </p:sp>
      <p:sp>
        <p:nvSpPr>
          <p:cNvPr id="93" name="Shape 93"/>
          <p:cNvSpPr/>
          <p:nvPr/>
        </p:nvSpPr>
        <p:spPr>
          <a:xfrm>
            <a:off x="3643305" y="1571612"/>
            <a:ext cx="5357818" cy="923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«Мы выберем Мишу Романова; он молод и еще незрел умом, и нам с ним будет повадно» (</a:t>
            </a:r>
            <a:r>
              <a:rPr lang="ru-RU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мнение бояр на Земском соборе 1613 г</a:t>
            </a:r>
            <a:r>
              <a:rPr lang="ru-RU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571867" y="3929066"/>
            <a:ext cx="2428892" cy="369332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Царь Михаил Федорович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3786182" y="0"/>
            <a:ext cx="497924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Двоевластие царя и патриарха.</a:t>
            </a:r>
          </a:p>
        </p:txBody>
      </p:sp>
      <p:sp>
        <p:nvSpPr>
          <p:cNvPr id="100" name="Shape 100"/>
          <p:cNvSpPr/>
          <p:nvPr/>
        </p:nvSpPr>
        <p:spPr>
          <a:xfrm>
            <a:off x="3643305" y="500041"/>
            <a:ext cx="5357818" cy="110799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1619 до 1633 г. фактическим соправителем Михаила стал его отец  патриарх Филарет 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42843" y="5143512"/>
            <a:ext cx="5500726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Филарет имел получил титул «Великий Государь». Все указы подписывались двумя именами – царя и патриарха.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786445" y="1714488"/>
            <a:ext cx="3089851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19" y="214289"/>
            <a:ext cx="3065122" cy="4357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85719" y="214289"/>
            <a:ext cx="3065121" cy="4357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285719" y="4714883"/>
            <a:ext cx="3000395" cy="369332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Царь Михаил Федорович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857883" y="5429264"/>
            <a:ext cx="3000395" cy="369332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Патриарх Филарет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1643041" y="142852"/>
            <a:ext cx="6572296" cy="461664"/>
          </a:xfrm>
          <a:prstGeom prst="rect">
            <a:avLst/>
          </a:prstGeom>
          <a:gradFill>
            <a:gsLst>
              <a:gs pos="0">
                <a:srgbClr val="FFE2CA"/>
              </a:gs>
              <a:gs pos="35000">
                <a:srgbClr val="FFEADA"/>
              </a:gs>
              <a:gs pos="100000">
                <a:srgbClr val="FEF8F1"/>
              </a:gs>
            </a:gsLst>
            <a:lin ang="16200000" scaled="0"/>
          </a:gradFill>
          <a:ln w="9525" cap="flat" cmpd="sng">
            <a:solidFill>
              <a:srgbClr val="F6923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Внутренняя политика Михаила Федоровича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57158" y="714356"/>
            <a:ext cx="857256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Вспомните, какие задачи стояли перед властью в начале правления Михаила?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Главная задача - преодоление последствий Смуты</a:t>
            </a: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13" name="Shape 113"/>
          <p:cNvSpPr/>
          <p:nvPr/>
        </p:nvSpPr>
        <p:spPr>
          <a:xfrm>
            <a:off x="428595" y="2071677"/>
            <a:ext cx="8215370" cy="4154983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200" b="1" i="0" u="sng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Меры</a:t>
            </a:r>
            <a:r>
              <a:rPr lang="ru-RU" sz="2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Повышение налогов с сохи 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Введение чрезвычайных сборов – пятинных денег 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Борьба с разбойниками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Восстановление урочных лет 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Налаживание работы органов гос. управления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Усиление армии – учреждение первых полков иноземного строя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Приглашение на русскую службу иностранцев, возникновение Немецкой слободы под Москвой</a:t>
            </a:r>
          </a:p>
          <a:p>
            <a:pPr marL="263525" marR="0" lvl="0" indent="-263525" algn="l" rtl="0">
              <a:spcBef>
                <a:spcPts val="0"/>
              </a:spcBef>
              <a:buClr>
                <a:schemeClr val="dk1"/>
              </a:buClr>
              <a:buSzPct val="59090"/>
              <a:buFont typeface="Arial"/>
              <a:buChar char="●"/>
            </a:pPr>
            <a:r>
              <a:rPr lang="ru-RU" sz="2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Ремонт крепостей и </a:t>
            </a:r>
            <a:r>
              <a:rPr lang="ru-RU" sz="2200" b="1" i="0" u="sng" strike="noStrike" cap="non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систем укреплений </a:t>
            </a:r>
            <a:r>
              <a:rPr lang="ru-RU" sz="2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 границах (</a:t>
            </a:r>
            <a:r>
              <a:rPr lang="ru-RU" sz="2200" b="1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реконструкция Большой засечной черты, строительство Белгородской засечной черты</a:t>
            </a:r>
            <a:r>
              <a:rPr lang="ru-RU" sz="2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 </a:t>
            </a:r>
          </a:p>
        </p:txBody>
      </p:sp>
      <p:sp>
        <p:nvSpPr>
          <p:cNvPr id="114" name="Shape 114"/>
          <p:cNvSpPr/>
          <p:nvPr/>
        </p:nvSpPr>
        <p:spPr>
          <a:xfrm>
            <a:off x="7929585" y="2071677"/>
            <a:ext cx="714379" cy="7858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9090"/>
                </a:moveTo>
                <a:lnTo>
                  <a:pt x="59999" y="19090"/>
                </a:lnTo>
                <a:cubicBezTo>
                  <a:pt x="84852" y="19090"/>
                  <a:pt x="104999" y="37406"/>
                  <a:pt x="105000" y="59999"/>
                </a:cubicBezTo>
                <a:cubicBezTo>
                  <a:pt x="105000" y="82593"/>
                  <a:pt x="84852" y="100909"/>
                  <a:pt x="60000" y="100909"/>
                </a:cubicBezTo>
                <a:cubicBezTo>
                  <a:pt x="35147" y="100909"/>
                  <a:pt x="15000" y="82593"/>
                  <a:pt x="14999" y="60000"/>
                </a:cubicBezTo>
                <a:cubicBezTo>
                  <a:pt x="14999" y="37406"/>
                  <a:pt x="35147" y="19090"/>
                  <a:pt x="59999" y="19090"/>
                </a:cubicBezTo>
                <a:close/>
              </a:path>
              <a:path w="120000" h="120000" fill="darken" extrusionOk="0">
                <a:moveTo>
                  <a:pt x="60000" y="19090"/>
                </a:moveTo>
                <a:lnTo>
                  <a:pt x="59999" y="19090"/>
                </a:lnTo>
                <a:cubicBezTo>
                  <a:pt x="84852" y="19090"/>
                  <a:pt x="104999" y="37406"/>
                  <a:pt x="105000" y="59999"/>
                </a:cubicBezTo>
                <a:cubicBezTo>
                  <a:pt x="105000" y="82593"/>
                  <a:pt x="84852" y="100909"/>
                  <a:pt x="60000" y="100909"/>
                </a:cubicBezTo>
                <a:cubicBezTo>
                  <a:pt x="35147" y="100909"/>
                  <a:pt x="15000" y="82593"/>
                  <a:pt x="14999" y="60000"/>
                </a:cubicBezTo>
                <a:cubicBezTo>
                  <a:pt x="14999" y="37406"/>
                  <a:pt x="35147" y="19090"/>
                  <a:pt x="59999" y="19090"/>
                </a:cubicBezTo>
                <a:close/>
                <a:moveTo>
                  <a:pt x="60000" y="21647"/>
                </a:moveTo>
                <a:cubicBezTo>
                  <a:pt x="64659" y="21647"/>
                  <a:pt x="68437" y="25081"/>
                  <a:pt x="68437" y="29318"/>
                </a:cubicBezTo>
                <a:cubicBezTo>
                  <a:pt x="68437" y="33554"/>
                  <a:pt x="64659" y="36988"/>
                  <a:pt x="60000" y="36988"/>
                </a:cubicBezTo>
                <a:cubicBezTo>
                  <a:pt x="55340" y="36988"/>
                  <a:pt x="51562" y="33554"/>
                  <a:pt x="51562" y="29318"/>
                </a:cubicBezTo>
                <a:cubicBezTo>
                  <a:pt x="51562" y="25081"/>
                  <a:pt x="55340" y="21647"/>
                  <a:pt x="60000" y="21647"/>
                </a:cubicBezTo>
                <a:moveTo>
                  <a:pt x="43125" y="44659"/>
                </a:moveTo>
                <a:lnTo>
                  <a:pt x="43125" y="49772"/>
                </a:lnTo>
                <a:lnTo>
                  <a:pt x="51562" y="49772"/>
                </a:lnTo>
                <a:lnTo>
                  <a:pt x="51562" y="85568"/>
                </a:lnTo>
                <a:lnTo>
                  <a:pt x="43125" y="85568"/>
                </a:lnTo>
                <a:lnTo>
                  <a:pt x="43125" y="90681"/>
                </a:lnTo>
                <a:lnTo>
                  <a:pt x="76875" y="90681"/>
                </a:lnTo>
                <a:lnTo>
                  <a:pt x="76875" y="85568"/>
                </a:lnTo>
                <a:lnTo>
                  <a:pt x="68437" y="85568"/>
                </a:lnTo>
                <a:lnTo>
                  <a:pt x="68437" y="44659"/>
                </a:lnTo>
                <a:close/>
              </a:path>
              <a:path w="120000" h="120000" fill="lighten" extrusionOk="0">
                <a:moveTo>
                  <a:pt x="60000" y="21647"/>
                </a:moveTo>
                <a:cubicBezTo>
                  <a:pt x="64659" y="21647"/>
                  <a:pt x="68437" y="25081"/>
                  <a:pt x="68437" y="29318"/>
                </a:cubicBezTo>
                <a:cubicBezTo>
                  <a:pt x="68437" y="33554"/>
                  <a:pt x="64659" y="36988"/>
                  <a:pt x="60000" y="36988"/>
                </a:cubicBezTo>
                <a:cubicBezTo>
                  <a:pt x="55340" y="36988"/>
                  <a:pt x="51562" y="33554"/>
                  <a:pt x="51562" y="29318"/>
                </a:cubicBezTo>
                <a:cubicBezTo>
                  <a:pt x="51562" y="25081"/>
                  <a:pt x="55340" y="21647"/>
                  <a:pt x="60000" y="21647"/>
                </a:cubicBezTo>
                <a:moveTo>
                  <a:pt x="43125" y="44659"/>
                </a:moveTo>
                <a:lnTo>
                  <a:pt x="68437" y="44659"/>
                </a:lnTo>
                <a:lnTo>
                  <a:pt x="68437" y="85568"/>
                </a:lnTo>
                <a:lnTo>
                  <a:pt x="76875" y="85568"/>
                </a:lnTo>
                <a:lnTo>
                  <a:pt x="76875" y="90681"/>
                </a:lnTo>
                <a:lnTo>
                  <a:pt x="43125" y="90681"/>
                </a:lnTo>
                <a:lnTo>
                  <a:pt x="43125" y="85568"/>
                </a:lnTo>
                <a:lnTo>
                  <a:pt x="51562" y="85568"/>
                </a:lnTo>
                <a:lnTo>
                  <a:pt x="51562" y="49772"/>
                </a:lnTo>
                <a:lnTo>
                  <a:pt x="43125" y="49772"/>
                </a:lnTo>
                <a:close/>
              </a:path>
              <a:path w="120000" h="120000" fill="none" extrusionOk="0">
                <a:moveTo>
                  <a:pt x="60000" y="19090"/>
                </a:moveTo>
                <a:lnTo>
                  <a:pt x="59999" y="19090"/>
                </a:lnTo>
                <a:cubicBezTo>
                  <a:pt x="84852" y="19090"/>
                  <a:pt x="104999" y="37406"/>
                  <a:pt x="105000" y="59999"/>
                </a:cubicBezTo>
                <a:cubicBezTo>
                  <a:pt x="105000" y="82593"/>
                  <a:pt x="84852" y="100909"/>
                  <a:pt x="60000" y="100909"/>
                </a:cubicBezTo>
                <a:cubicBezTo>
                  <a:pt x="35147" y="100909"/>
                  <a:pt x="15000" y="82593"/>
                  <a:pt x="14999" y="60000"/>
                </a:cubicBezTo>
                <a:cubicBezTo>
                  <a:pt x="14999" y="37406"/>
                  <a:pt x="35147" y="19090"/>
                  <a:pt x="59999" y="19090"/>
                </a:cubicBezTo>
                <a:close/>
                <a:moveTo>
                  <a:pt x="60000" y="21647"/>
                </a:moveTo>
                <a:cubicBezTo>
                  <a:pt x="64659" y="21647"/>
                  <a:pt x="68437" y="25081"/>
                  <a:pt x="68437" y="29318"/>
                </a:cubicBezTo>
                <a:cubicBezTo>
                  <a:pt x="68437" y="33554"/>
                  <a:pt x="64659" y="36988"/>
                  <a:pt x="60000" y="36988"/>
                </a:cubicBezTo>
                <a:cubicBezTo>
                  <a:pt x="55340" y="36988"/>
                  <a:pt x="51562" y="33554"/>
                  <a:pt x="51562" y="29318"/>
                </a:cubicBezTo>
                <a:cubicBezTo>
                  <a:pt x="51562" y="25081"/>
                  <a:pt x="55340" y="21647"/>
                  <a:pt x="60000" y="21647"/>
                </a:cubicBezTo>
                <a:moveTo>
                  <a:pt x="43125" y="44659"/>
                </a:moveTo>
                <a:lnTo>
                  <a:pt x="68437" y="44659"/>
                </a:lnTo>
                <a:lnTo>
                  <a:pt x="68437" y="85568"/>
                </a:lnTo>
                <a:lnTo>
                  <a:pt x="76875" y="85568"/>
                </a:lnTo>
                <a:lnTo>
                  <a:pt x="76875" y="90681"/>
                </a:lnTo>
                <a:lnTo>
                  <a:pt x="43125" y="90681"/>
                </a:lnTo>
                <a:lnTo>
                  <a:pt x="43125" y="85568"/>
                </a:lnTo>
                <a:lnTo>
                  <a:pt x="51562" y="85568"/>
                </a:lnTo>
                <a:lnTo>
                  <a:pt x="51562" y="49772"/>
                </a:lnTo>
                <a:lnTo>
                  <a:pt x="43125" y="49772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4357685" y="4429132"/>
            <a:ext cx="3714776" cy="369332"/>
          </a:xfrm>
          <a:prstGeom prst="rect">
            <a:avLst/>
          </a:prstGeom>
          <a:solidFill>
            <a:srgbClr val="FBD4B4"/>
          </a:soli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С. Иванов «Земский собор в XVII в.»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305" y="857230"/>
            <a:ext cx="5310034" cy="352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643305" y="857230"/>
            <a:ext cx="5310033" cy="352453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1643041" y="142852"/>
            <a:ext cx="6572296" cy="461664"/>
          </a:xfrm>
          <a:prstGeom prst="rect">
            <a:avLst/>
          </a:prstGeom>
          <a:gradFill>
            <a:gsLst>
              <a:gs pos="0">
                <a:srgbClr val="FFE2CA"/>
              </a:gs>
              <a:gs pos="35000">
                <a:srgbClr val="FFEADA"/>
              </a:gs>
              <a:gs pos="100000">
                <a:srgbClr val="FEF8F1"/>
              </a:gs>
            </a:gsLst>
            <a:lin ang="16200000" scaled="0"/>
          </a:gradFill>
          <a:ln w="9525" cap="flat" cmpd="sng">
            <a:solidFill>
              <a:srgbClr val="F6923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Внутренняя политика Михаила Федоровича</a:t>
            </a:r>
          </a:p>
        </p:txBody>
      </p:sp>
      <p:sp>
        <p:nvSpPr>
          <p:cNvPr id="123" name="Shape 123"/>
          <p:cNvSpPr/>
          <p:nvPr/>
        </p:nvSpPr>
        <p:spPr>
          <a:xfrm>
            <a:off x="214282" y="857232"/>
            <a:ext cx="3286148" cy="3785651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Отличительной чертой первого периода царствования Михаила стало почти непрерывное заседание Земских соборов.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Однако к концу его царствования Земские соборы стали собираться только по самым важным поводам (войны, восстания и т.д.)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285719" y="5072073"/>
            <a:ext cx="857256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чем свидетельствуют эти факты?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71405" y="5598398"/>
            <a:ext cx="8929718" cy="830996"/>
          </a:xfrm>
          <a:prstGeom prst="rect">
            <a:avLst/>
          </a:prstGeom>
          <a:solidFill>
            <a:srgbClr val="DDD9C3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>
                <a:solidFill>
                  <a:srgbClr val="632423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В царствование Михаила Федоровича постепенно были преодо-лены последствия Смуты. Власть царя постепенно усиливалась.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Shape 130"/>
          <p:cNvCxnSpPr/>
          <p:nvPr/>
        </p:nvCxnSpPr>
        <p:spPr>
          <a:xfrm rot="5400000">
            <a:off x="3428991" y="2357430"/>
            <a:ext cx="2143140" cy="1587"/>
          </a:xfrm>
          <a:prstGeom prst="straightConnector1">
            <a:avLst/>
          </a:prstGeom>
          <a:noFill/>
          <a:ln w="57150" cap="flat" cmpd="sng">
            <a:solidFill>
              <a:srgbClr val="4F612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" name="Shape 131"/>
          <p:cNvCxnSpPr/>
          <p:nvPr/>
        </p:nvCxnSpPr>
        <p:spPr>
          <a:xfrm>
            <a:off x="5715007" y="1000108"/>
            <a:ext cx="928694" cy="642941"/>
          </a:xfrm>
          <a:prstGeom prst="straightConnector1">
            <a:avLst/>
          </a:prstGeom>
          <a:noFill/>
          <a:ln w="57150" cap="flat" cmpd="sng">
            <a:solidFill>
              <a:srgbClr val="4F612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" name="Shape 132"/>
          <p:cNvCxnSpPr/>
          <p:nvPr/>
        </p:nvCxnSpPr>
        <p:spPr>
          <a:xfrm flipH="1">
            <a:off x="2643174" y="1000108"/>
            <a:ext cx="785818" cy="571503"/>
          </a:xfrm>
          <a:prstGeom prst="straightConnector1">
            <a:avLst/>
          </a:prstGeom>
          <a:noFill/>
          <a:ln w="57150" cap="flat" cmpd="sng">
            <a:solidFill>
              <a:srgbClr val="4F612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3" name="Shape 133"/>
          <p:cNvSpPr/>
          <p:nvPr/>
        </p:nvSpPr>
        <p:spPr>
          <a:xfrm>
            <a:off x="3286116" y="714356"/>
            <a:ext cx="2520279" cy="93610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56E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Задачи </a:t>
            </a:r>
          </a:p>
        </p:txBody>
      </p:sp>
      <p:sp>
        <p:nvSpPr>
          <p:cNvPr id="134" name="Shape 134"/>
          <p:cNvSpPr/>
          <p:nvPr/>
        </p:nvSpPr>
        <p:spPr>
          <a:xfrm>
            <a:off x="500033" y="1571612"/>
            <a:ext cx="2304256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BFFBF"/>
              </a:gs>
              <a:gs pos="35000">
                <a:srgbClr val="F0FFD3"/>
              </a:gs>
              <a:gs pos="100000">
                <a:srgbClr val="F9FFEF"/>
              </a:gs>
            </a:gsLst>
            <a:lin ang="16200000" scaled="0"/>
          </a:gradFill>
          <a:ln w="9525" cap="flat" cmpd="sng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Завершение войны против интервентов</a:t>
            </a:r>
          </a:p>
        </p:txBody>
      </p:sp>
      <p:sp>
        <p:nvSpPr>
          <p:cNvPr id="135" name="Shape 135"/>
          <p:cNvSpPr/>
          <p:nvPr/>
        </p:nvSpPr>
        <p:spPr>
          <a:xfrm>
            <a:off x="6554024" y="1571612"/>
            <a:ext cx="2304256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C3F7"/>
              </a:gs>
              <a:gs pos="35000">
                <a:srgbClr val="E6D6F8"/>
              </a:gs>
              <a:gs pos="100000">
                <a:srgbClr val="F6EFFC"/>
              </a:gs>
            </a:gsLst>
            <a:lin ang="16200000" scaled="0"/>
          </a:gradFill>
          <a:ln w="9525" cap="flat" cmpd="sng">
            <a:solidFill>
              <a:srgbClr val="7C6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Возвращение утраченных земель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5500694" y="2786058"/>
            <a:ext cx="3643306" cy="400109"/>
          </a:xfrm>
          <a:prstGeom prst="rect">
            <a:avLst/>
          </a:prstGeom>
          <a:gradFill>
            <a:gsLst>
              <a:gs pos="0">
                <a:srgbClr val="DBC3F7"/>
              </a:gs>
              <a:gs pos="35000">
                <a:srgbClr val="E6D6F8"/>
              </a:gs>
              <a:gs pos="100000">
                <a:srgbClr val="F6EFFC"/>
              </a:gs>
            </a:gsLst>
            <a:lin ang="16200000" scaled="0"/>
          </a:gradFill>
          <a:ln w="9525" cap="flat" cmpd="sng">
            <a:solidFill>
              <a:srgbClr val="7C6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1632 -1634 -  Смоленская война </a:t>
            </a:r>
          </a:p>
        </p:txBody>
      </p:sp>
      <p:sp>
        <p:nvSpPr>
          <p:cNvPr id="137" name="Shape 137"/>
          <p:cNvSpPr/>
          <p:nvPr/>
        </p:nvSpPr>
        <p:spPr>
          <a:xfrm>
            <a:off x="0" y="2786058"/>
            <a:ext cx="3349036" cy="707886"/>
          </a:xfrm>
          <a:prstGeom prst="rect">
            <a:avLst/>
          </a:prstGeom>
          <a:gradFill>
            <a:gsLst>
              <a:gs pos="0">
                <a:srgbClr val="EBFFBF"/>
              </a:gs>
              <a:gs pos="35000">
                <a:srgbClr val="F0FFD3"/>
              </a:gs>
              <a:gs pos="100000">
                <a:srgbClr val="F9FFEF"/>
              </a:gs>
            </a:gsLst>
            <a:lin ang="16200000" scaled="0"/>
          </a:gradFill>
          <a:ln w="9525" cap="flat" cmpd="sng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1617 – Столбовский мир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1618 – Деулинское перемирие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1643041" y="142852"/>
            <a:ext cx="6572296" cy="461664"/>
          </a:xfrm>
          <a:prstGeom prst="rect">
            <a:avLst/>
          </a:prstGeom>
          <a:gradFill>
            <a:gsLst>
              <a:gs pos="0">
                <a:srgbClr val="FFE2CA"/>
              </a:gs>
              <a:gs pos="35000">
                <a:srgbClr val="FFEADA"/>
              </a:gs>
              <a:gs pos="100000">
                <a:srgbClr val="FEF8F1"/>
              </a:gs>
            </a:gsLst>
            <a:lin ang="16200000" scaled="0"/>
          </a:gradFill>
          <a:ln w="9525" cap="flat" cmpd="sng">
            <a:solidFill>
              <a:srgbClr val="F6923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Внешняя политика России в 1613-1645 гг.</a:t>
            </a:r>
          </a:p>
        </p:txBody>
      </p:sp>
      <p:sp>
        <p:nvSpPr>
          <p:cNvPr id="139" name="Shape 139"/>
          <p:cNvSpPr/>
          <p:nvPr/>
        </p:nvSpPr>
        <p:spPr>
          <a:xfrm>
            <a:off x="3500430" y="3429000"/>
            <a:ext cx="2304256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0BE"/>
              </a:gs>
              <a:gs pos="35000">
                <a:srgbClr val="FFD2D2"/>
              </a:gs>
              <a:gs pos="100000">
                <a:srgbClr val="FFEEEE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Обеспечение безопасности южных границ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571604" y="4686366"/>
            <a:ext cx="5786477" cy="400109"/>
          </a:xfrm>
          <a:prstGeom prst="rect">
            <a:avLst/>
          </a:prstGeom>
          <a:gradFill>
            <a:gsLst>
              <a:gs pos="0">
                <a:srgbClr val="FFC0BE"/>
              </a:gs>
              <a:gs pos="35000">
                <a:srgbClr val="FFD2D2"/>
              </a:gs>
              <a:gs pos="100000">
                <a:srgbClr val="FFEEEE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1637 – 1642 -  Азовское «сидение» донских казаков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571472" y="214289"/>
            <a:ext cx="8143931" cy="6517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3203848" y="1916832"/>
            <a:ext cx="432047" cy="2880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2123727" y="2132856"/>
            <a:ext cx="288032" cy="2880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571472" y="214289"/>
            <a:ext cx="3643306" cy="400109"/>
          </a:xfrm>
          <a:prstGeom prst="rect">
            <a:avLst/>
          </a:prstGeom>
          <a:gradFill>
            <a:gsLst>
              <a:gs pos="0">
                <a:srgbClr val="DBC3F7"/>
              </a:gs>
              <a:gs pos="35000">
                <a:srgbClr val="E6D6F8"/>
              </a:gs>
              <a:gs pos="100000">
                <a:srgbClr val="F6EFFC"/>
              </a:gs>
            </a:gsLst>
            <a:lin ang="16200000" scaled="0"/>
          </a:gradFill>
          <a:ln w="9525" cap="flat" cmpd="sng">
            <a:solidFill>
              <a:srgbClr val="7C6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1632 -1634 -  Смоленская война 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072066" y="214289"/>
            <a:ext cx="3643337" cy="3785651"/>
          </a:xfrm>
          <a:prstGeom prst="rect">
            <a:avLst/>
          </a:prstGeom>
          <a:solidFill>
            <a:srgbClr val="DDD9C3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>
                <a:solidFill>
                  <a:srgbClr val="632423"/>
                </a:solidFill>
                <a:latin typeface="Arial Narrow"/>
                <a:ea typeface="Arial Narrow"/>
                <a:cs typeface="Arial Narrow"/>
                <a:sym typeface="Arial Narrow"/>
              </a:rPr>
              <a:t>Смоленская война оказалась в целом неудачной для России. Основная часть Смоленских и Северских земель осталась у Речи Посполитой.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>
                <a:solidFill>
                  <a:srgbClr val="632423"/>
                </a:solidFill>
                <a:latin typeface="Arial Narrow"/>
                <a:ea typeface="Arial Narrow"/>
                <a:cs typeface="Arial Narrow"/>
                <a:sym typeface="Arial Narrow"/>
              </a:rPr>
              <a:t>Однако Владислав IV отказался от претензий на русский трон.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3714744" y="71414"/>
            <a:ext cx="5000660" cy="830996"/>
          </a:xfrm>
          <a:prstGeom prst="rect">
            <a:avLst/>
          </a:prstGeom>
          <a:gradFill>
            <a:gsLst>
              <a:gs pos="0">
                <a:srgbClr val="FFC0BE"/>
              </a:gs>
              <a:gs pos="35000">
                <a:srgbClr val="FFD2D2"/>
              </a:gs>
              <a:gs pos="100000">
                <a:srgbClr val="FFEEEE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1637 – 1642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Азовское «сидение» казаков 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182" y="2714619"/>
            <a:ext cx="4914935" cy="400052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786182" y="2714619"/>
            <a:ext cx="4914934" cy="400052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3286116" y="1000108"/>
            <a:ext cx="5715008" cy="1631215"/>
          </a:xfrm>
          <a:prstGeom prst="rect">
            <a:avLst/>
          </a:prstGeom>
          <a:solidFill>
            <a:srgbClr val="DDD9C3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>
                <a:solidFill>
                  <a:srgbClr val="632423"/>
                </a:solidFill>
                <a:latin typeface="Arial Narrow"/>
                <a:ea typeface="Arial Narrow"/>
                <a:cs typeface="Arial Narrow"/>
                <a:sym typeface="Arial Narrow"/>
              </a:rPr>
              <a:t>У России еще не было возможностей вести большую войну с Османской империей, поэтому закрепиться на Азовском море не удалось. Южные границы по прежнему оставались уязвимыми перед набегами крымцев.</a:t>
            </a:r>
          </a:p>
        </p:txBody>
      </p:sp>
      <p:grpSp>
        <p:nvGrpSpPr>
          <p:cNvPr id="158" name="Shape 158"/>
          <p:cNvGrpSpPr/>
          <p:nvPr/>
        </p:nvGrpSpPr>
        <p:grpSpPr>
          <a:xfrm>
            <a:off x="357158" y="214289"/>
            <a:ext cx="2857519" cy="5286412"/>
            <a:chOff x="357158" y="214289"/>
            <a:chExt cx="2857519" cy="5286412"/>
          </a:xfrm>
        </p:grpSpPr>
        <p:sp>
          <p:nvSpPr>
            <p:cNvPr id="159" name="Shape 159"/>
            <p:cNvSpPr/>
            <p:nvPr/>
          </p:nvSpPr>
          <p:spPr>
            <a:xfrm>
              <a:off x="357158" y="214289"/>
              <a:ext cx="2857519" cy="52864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857356" y="5072073"/>
              <a:ext cx="142875" cy="142875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1643041" y="5223703"/>
              <a:ext cx="500065" cy="276998"/>
            </a:xfrm>
            <a:prstGeom prst="rect">
              <a:avLst/>
            </a:prstGeom>
            <a:solidFill>
              <a:srgbClr val="DAE5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ru-RU" sz="12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Азов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Shape 166"/>
          <p:cNvGraphicFramePr/>
          <p:nvPr/>
        </p:nvGraphicFramePr>
        <p:xfrm>
          <a:off x="0" y="321276"/>
          <a:ext cx="9072575" cy="5965251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BFF1FF"/>
                    </a:gs>
                    <a:gs pos="35000">
                      <a:srgbClr val="D2F5FF"/>
                    </a:gs>
                    <a:gs pos="100000">
                      <a:srgbClr val="EFFBFF"/>
                    </a:gs>
                  </a:gsLst>
                  <a:lin ang="16200000" scaled="0"/>
                </a:gradFill>
                <a:tableStyleId>{B20BAA96-43A7-4A91-9BB1-A141D903EB54}</a:tableStyleId>
              </a:tblPr>
              <a:tblGrid>
                <a:gridCol w="1678100"/>
                <a:gridCol w="1850100"/>
                <a:gridCol w="3024200"/>
                <a:gridCol w="2520175"/>
              </a:tblGrid>
              <a:tr h="2434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6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Имя, даты</a:t>
                      </a:r>
                    </a:p>
                  </a:txBody>
                  <a:tcPr marL="68575" marR="6857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6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Характеристика</a:t>
                      </a:r>
                    </a:p>
                  </a:txBody>
                  <a:tcPr marL="68575" marR="6857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6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Внутренняя политика</a:t>
                      </a:r>
                    </a:p>
                  </a:txBody>
                  <a:tcPr marL="68575" marR="6857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6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Внешняя политик</a:t>
                      </a:r>
                    </a:p>
                  </a:txBody>
                  <a:tcPr marL="68575" marR="6857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A7"/>
                    </a:solidFill>
                  </a:tcPr>
                </a:tc>
              </a:tr>
              <a:tr h="44197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6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Михаил Федорович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16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(1613 – 1645)</a:t>
                      </a:r>
                    </a:p>
                  </a:txBody>
                  <a:tcPr marL="68575" marR="6857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Малообразован-ный болезненный, спокойный, милостивый.</a:t>
                      </a:r>
                    </a:p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 b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Находился под сильным влиянием отца – патриарха Филарета, который был его соправителем до 1633 г.</a:t>
                      </a:r>
                    </a:p>
                  </a:txBody>
                  <a:tcPr marL="68575" marR="6857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Повышение налогов с сохи.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Введение чрезвычайных сборов – пятинных денег.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Борьба с разбойниками.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Восстановление урочных лет.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Налаживание работы органов гос. управления.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Частые созывы Земских соборов в первой половине царствования.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Учреждение первых полков иноземного строя.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Приглашение на русскую службу иностранцев, возникновение Немецкой слободы под Москвой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Ремонт крепостей и систем укреплений на границах (</a:t>
                      </a:r>
                      <a:r>
                        <a:rPr lang="ru-RU" sz="1600" b="0" i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реконструкция Большой засечной черты, строительство Белгородской засечной черты</a:t>
                      </a:r>
                      <a:r>
                        <a:rPr lang="ru-RU" sz="1600" b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)</a:t>
                      </a:r>
                    </a:p>
                  </a:txBody>
                  <a:tcPr marL="68575" marR="6857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1632-1634 – Смоленская война, </a:t>
                      </a:r>
                    </a:p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1634 г. -  Поляновский мир – подтверждение утраты территорий на западе. Польский король Владислав отказался от притязаний на русский престол. </a:t>
                      </a:r>
                    </a:p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1637 – донские казаки самостоятельно захватили крепость Азов в устье р. Дон.</a:t>
                      </a:r>
                    </a:p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1642 г. Земский собор приказал Азов оставить, т.к. не было средств на большую войну с Османской империей.</a:t>
                      </a:r>
                    </a:p>
                  </a:txBody>
                  <a:tcPr marL="68575" marR="6857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A7"/>
                    </a:solidFill>
                  </a:tcPr>
                </a:tc>
              </a:tr>
              <a:tr h="10518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ru-RU" sz="20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Вывод</a:t>
                      </a:r>
                    </a:p>
                  </a:txBody>
                  <a:tcPr marL="68575" marR="6857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 правление Михаила страна постепенно преодолела кризис, вызванный Смутой.  Постепенно усилилась власть царя.  Однако  утраченные территории вернуть пока не удалось.</a:t>
                      </a:r>
                    </a:p>
                  </a:txBody>
                  <a:tcPr marL="68575" marR="68575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7" name="Shape 167"/>
          <p:cNvSpPr txBox="1"/>
          <p:nvPr/>
        </p:nvSpPr>
        <p:spPr>
          <a:xfrm>
            <a:off x="1395144" y="-71461"/>
            <a:ext cx="6320127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Россия при первых царях династии Романовых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Другая 1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94429"/>
      </a:hlink>
      <a:folHlink>
        <a:srgbClr val="5F00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PresentationFormat>Экран (4:3)</PresentationFormat>
  <Paragraphs>78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Arial Narrow</vt:lpstr>
      <vt:lpstr>Custom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2016-08-10T08:07:32Z</dcterms:modified>
</cp:coreProperties>
</file>