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6"/>
  </p:notesMasterIdLst>
  <p:sldIdLst>
    <p:sldId id="261" r:id="rId2"/>
    <p:sldId id="276" r:id="rId3"/>
    <p:sldId id="388" r:id="rId4"/>
    <p:sldId id="378" r:id="rId5"/>
    <p:sldId id="364" r:id="rId6"/>
    <p:sldId id="390" r:id="rId7"/>
    <p:sldId id="383" r:id="rId8"/>
    <p:sldId id="392" r:id="rId9"/>
    <p:sldId id="397" r:id="rId10"/>
    <p:sldId id="382" r:id="rId11"/>
    <p:sldId id="290" r:id="rId12"/>
    <p:sldId id="402" r:id="rId13"/>
    <p:sldId id="403" r:id="rId14"/>
    <p:sldId id="404" r:id="rId15"/>
    <p:sldId id="405" r:id="rId16"/>
    <p:sldId id="406" r:id="rId17"/>
    <p:sldId id="407" r:id="rId18"/>
    <p:sldId id="351" r:id="rId19"/>
    <p:sldId id="409" r:id="rId20"/>
    <p:sldId id="399" r:id="rId21"/>
    <p:sldId id="393" r:id="rId22"/>
    <p:sldId id="395" r:id="rId23"/>
    <p:sldId id="400" r:id="rId24"/>
    <p:sldId id="401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3366"/>
    <a:srgbClr val="FCDC8C"/>
    <a:srgbClr val="0000FF"/>
    <a:srgbClr val="290D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714" autoAdjust="0"/>
  </p:normalViewPr>
  <p:slideViewPr>
    <p:cSldViewPr>
      <p:cViewPr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25ECCD3-883A-48B8-9B26-CF40F8E9FA17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8B44863-F1E3-497A-B1E6-A44A62447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24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2EE6C7-A847-4029-B386-65AA75A0EEB3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F83ADA-911B-47D2-959A-FE27BC429B3E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4CA55-9DDF-4265-BDAB-191D607A88C6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D33035B-D798-40E4-99EE-DABF1CB6CB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72F36-87F1-4298-A692-BBFE2BBC23B8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DD488-B081-4BC1-8A53-EBCB61C59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B8FC-3E86-4E02-905F-F41549176B6C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00721-5086-414C-B2E4-C6EE205B8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BD25-23B2-49E1-A909-3BE40B04B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175D6-E988-487E-B998-7AB4B2CD5B3E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6B618-0CF9-4501-9F13-148CD8D69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C9203-5B0A-45D7-8463-A434D70B2203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B9485-35B3-49B7-9443-972507D45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428CB-3D4A-406E-81DA-2B07282B81FA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5C19-7B76-443C-8F7F-CD234BFBA7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ABDF5B8-C57A-414F-AF6A-4514645CC0D8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4DDEC8-448A-4A0C-B112-5475BDED4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A946-EC99-47B8-895C-DF83566AE46A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5CA08-4BBC-4006-BB83-9B426B74A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D90C2-B5BC-48CF-9407-36E77139609C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2D501-0E69-42BC-95EC-CE610DC4F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5B93-AE4E-42A6-A50F-AA29A26B1505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5AA1B-2BD9-42D5-94D2-B9BDBBC94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48A13-E8C8-45C6-9F86-E8E0AF72BB35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08E2-7585-4338-B24E-D0E757524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75D7CC-1695-4DE4-B3E2-F5EFB7202651}" type="datetimeFigureOut">
              <a:rPr lang="ru-RU"/>
              <a:pPr>
                <a:defRPr/>
              </a:pPr>
              <a:t>31.07.2016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30279A-8C9D-4E91-BF8D-67F2DBC2E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6" r:id="rId5"/>
    <p:sldLayoutId id="2147483747" r:id="rId6"/>
    <p:sldLayoutId id="2147483741" r:id="rId7"/>
    <p:sldLayoutId id="2147483740" r:id="rId8"/>
    <p:sldLayoutId id="2147483739" r:id="rId9"/>
    <p:sldLayoutId id="2147483738" r:id="rId10"/>
    <p:sldLayoutId id="2147483737" r:id="rId11"/>
    <p:sldLayoutId id="21474837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atjanamoroz\Documents\&#1082;&#1086;&#1085;&#1089;&#1087;&#1077;&#1082;&#1090;&#1099;\7%20&#1080;&#1089;&#1090;\france\&#1084;&#1072;&#1088;&#1089;&#1077;&#1083;&#1100;&#1077;&#1079;&#1072;.mp3" TargetMode="External"/><Relationship Id="rId5" Type="http://schemas.openxmlformats.org/officeDocument/2006/relationships/image" Target="../media/image3.png"/><Relationship Id="rId4" Type="http://schemas.microsoft.com/office/2007/relationships/media" Target="file:///C:\Users\Tatjanamoroz\Documents\&#1082;&#1086;&#1085;&#1089;&#1087;&#1077;&#1082;&#1090;&#1099;\7%20&#1080;&#1089;&#1090;\france\&#1084;&#1072;&#1088;&#1089;&#1077;&#1083;&#1100;&#1077;&#1079;&#1072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slideLayout" Target="../slideLayouts/slideLayout7.xml"/><Relationship Id="rId7" Type="http://schemas.microsoft.com/office/2007/relationships/media" Target="file:///C:\Users\Tatjanamoroz\Documents\&#1082;&#1086;&#1085;&#1089;&#1087;&#1077;&#1082;&#1090;&#1099;\7%20&#1080;&#1089;&#1090;\france\&#1085;&#1072;&#1095;&#1072;&#1083;&#1086;%20&#1088;&#1077;&#1074;&#1086;&#1083;&#1102;&#1094;&#1080;&#1080;.mp3" TargetMode="External"/><Relationship Id="rId2" Type="http://schemas.openxmlformats.org/officeDocument/2006/relationships/audio" Target="file:///C:\Users\Tatjanamoroz\Documents\&#1082;&#1086;&#1085;&#1089;&#1087;&#1077;&#1082;&#1090;&#1099;\7%20&#1080;&#1089;&#1090;\france\&#1085;&#1072;&#1095;&#1072;&#1083;&#1086;%20&#1088;&#1077;&#1074;&#1086;&#1083;&#1102;&#1094;&#1080;&#1080;.mp3" TargetMode="External"/><Relationship Id="rId1" Type="http://schemas.openxmlformats.org/officeDocument/2006/relationships/tags" Target="../tags/tag5.xml"/><Relationship Id="rId6" Type="http://schemas.openxmlformats.org/officeDocument/2006/relationships/image" Target="../media/image18.jpeg"/><Relationship Id="rId5" Type="http://schemas.openxmlformats.org/officeDocument/2006/relationships/image" Target="../media/image17.png"/><Relationship Id="rId4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Tatjanamoroz\Documents\&#1082;&#1086;&#1085;&#1089;&#1087;&#1077;&#1082;&#1090;&#1099;\7%20&#1080;&#1089;&#1090;\france\&#1055;&#1056;&#1054;&#1050;&#1054;&#1060;&#1068;&#1045;&#1042;%20-%20&#1058;&#1040;&#1053;&#1045;&#1062;%20&#1056;&#1067;&#1062;&#1040;&#1056;&#1045;&#1049;.mp3" TargetMode="External"/><Relationship Id="rId5" Type="http://schemas.openxmlformats.org/officeDocument/2006/relationships/image" Target="../media/image19.png"/><Relationship Id="rId4" Type="http://schemas.microsoft.com/office/2007/relationships/media" Target="file:///C:\Users\Tatjanamoroz\Documents\&#1082;&#1086;&#1085;&#1089;&#1087;&#1077;&#1082;&#1090;&#1099;\7%20&#1080;&#1089;&#1090;\france\&#1055;&#1056;&#1054;&#1050;&#1054;&#1060;&#1068;&#1045;&#1042;%20-%20&#1058;&#1040;&#1053;&#1045;&#1062;%20&#1056;&#1067;&#1062;&#1040;&#1056;&#1045;&#1049;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folio.1september.ru/work.php?id=575491" TargetMode="External"/><Relationship Id="rId2" Type="http://schemas.openxmlformats.org/officeDocument/2006/relationships/hyperlink" Target="http://vive-liberta.narod.ru/journal/revol_songs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t-n.ru/communities.aspx?cat_no=2715&amp;lib_no=21203&amp;tmpl=lib&amp;page=3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andmeronov.narod.ru/images/oflogotip.png" TargetMode="External"/><Relationship Id="rId3" Type="http://schemas.openxmlformats.org/officeDocument/2006/relationships/hyperlink" Target="http://img0.liveinternet.ru/images/attach/c/0/30/368/30368684_lyudovik_16_XVI.jpg" TargetMode="External"/><Relationship Id="rId7" Type="http://schemas.openxmlformats.org/officeDocument/2006/relationships/hyperlink" Target="http://i034.radikal.ru/0801/31/5fa819c3ea52.jpg" TargetMode="External"/><Relationship Id="rId2" Type="http://schemas.openxmlformats.org/officeDocument/2006/relationships/hyperlink" Target="http://www.agitclub.ru/museum/revolution1/1789/rambofoto/third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nowhistory.ru/uploads/posts/2010-09/1284040763_ludovik-xv.jpg" TargetMode="External"/><Relationship Id="rId5" Type="http://schemas.openxmlformats.org/officeDocument/2006/relationships/hyperlink" Target="http://kolizej.at.ua/_pu/2/51025376.png" TargetMode="External"/><Relationship Id="rId10" Type="http://schemas.openxmlformats.org/officeDocument/2006/relationships/hyperlink" Target="http://www.ukrmap.kiev.ua/program2010/wh9/vsesvit_history_9_files/image007.gif" TargetMode="External"/><Relationship Id="rId4" Type="http://schemas.openxmlformats.org/officeDocument/2006/relationships/hyperlink" Target="http://i067.radikal.ru/0910/b5/3eeba5be51dd.jpg" TargetMode="External"/><Relationship Id="rId9" Type="http://schemas.openxmlformats.org/officeDocument/2006/relationships/hyperlink" Target="http://ru.wikipedia.org/wiki/&#1060;&#1072;&#1081;&#1083;:Sans-culotte.jpg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gitclub.ru/museum/revolution1/1789/rambofoto/third2.gif" TargetMode="External"/><Relationship Id="rId3" Type="http://schemas.openxmlformats.org/officeDocument/2006/relationships/hyperlink" Target="http://ru.wikipedia.org/wiki/&#1060;&#1072;&#1081;&#1083;:Prise_de_la_Bastille.jpg" TargetMode="External"/><Relationship Id="rId7" Type="http://schemas.openxmlformats.org/officeDocument/2006/relationships/hyperlink" Target="http://tourismeu.ru/uploads/posts/2011-02/1296859942_56.jpg" TargetMode="External"/><Relationship Id="rId2" Type="http://schemas.openxmlformats.org/officeDocument/2006/relationships/hyperlink" Target="http://www.agitclub.ru/museum/revolution1/1789/declarat/declaration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1.bp.blogspot.com/_vYPIDwOMhm4/SttwusIV8DI/AAAAAAAAb-Q/JDUgE_D-_UA/s400/09-10-035.jpg" TargetMode="External"/><Relationship Id="rId5" Type="http://schemas.openxmlformats.org/officeDocument/2006/relationships/hyperlink" Target="http://www.ukrmap.kiev.ua/program2010/wh9/vsesvit_history_9_files/image015.jpg" TargetMode="External"/><Relationship Id="rId4" Type="http://schemas.openxmlformats.org/officeDocument/2006/relationships/hyperlink" Target="http://www.ukrmap.kiev.ua/program2010/wh9/vsesvit_history_9_files/image009.jpg" TargetMode="External"/><Relationship Id="rId9" Type="http://schemas.openxmlformats.org/officeDocument/2006/relationships/hyperlink" Target="http://ru.wikipedia.org/wiki/&#1060;&#1072;&#1081;&#1083;:Gilbert_du_Motier_Marquis_de_Lafayette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7"/>
          <p:cNvSpPr>
            <a:spLocks noGrp="1"/>
          </p:cNvSpPr>
          <p:nvPr>
            <p:ph idx="1"/>
          </p:nvPr>
        </p:nvSpPr>
        <p:spPr>
          <a:xfrm>
            <a:off x="0" y="5589588"/>
            <a:ext cx="9144000" cy="1268412"/>
          </a:xfrm>
        </p:spPr>
        <p:txBody>
          <a:bodyPr/>
          <a:lstStyle/>
          <a:p>
            <a:pPr algn="ctr">
              <a:buFont typeface="Georgia" pitchFamily="18" charset="0"/>
              <a:buNone/>
            </a:pPr>
            <a:endParaRPr lang="ru-RU" sz="2400" dirty="0" smtClean="0">
              <a:solidFill>
                <a:srgbClr val="FFC000"/>
              </a:solidFill>
            </a:endParaRPr>
          </a:p>
        </p:txBody>
      </p:sp>
      <p:sp>
        <p:nvSpPr>
          <p:cNvPr id="10" name="Полилиния 9"/>
          <p:cNvSpPr/>
          <p:nvPr/>
        </p:nvSpPr>
        <p:spPr>
          <a:xfrm>
            <a:off x="3708400" y="1052513"/>
            <a:ext cx="5219700" cy="4248150"/>
          </a:xfrm>
          <a:custGeom>
            <a:avLst/>
            <a:gdLst>
              <a:gd name="connsiteX0" fmla="*/ 0 w 5134739"/>
              <a:gd name="connsiteY0" fmla="*/ 0 h 2585323"/>
              <a:gd name="connsiteX1" fmla="*/ 5134739 w 5134739"/>
              <a:gd name="connsiteY1" fmla="*/ 0 h 2585323"/>
              <a:gd name="connsiteX2" fmla="*/ 5134739 w 5134739"/>
              <a:gd name="connsiteY2" fmla="*/ 2585323 h 2585323"/>
              <a:gd name="connsiteX3" fmla="*/ 0 w 5134739"/>
              <a:gd name="connsiteY3" fmla="*/ 2585323 h 2585323"/>
              <a:gd name="connsiteX4" fmla="*/ 0 w 5134739"/>
              <a:gd name="connsiteY4" fmla="*/ 0 h 258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4739" h="2585323">
                <a:moveTo>
                  <a:pt x="0" y="0"/>
                </a:moveTo>
                <a:lnTo>
                  <a:pt x="5134739" y="0"/>
                </a:lnTo>
                <a:lnTo>
                  <a:pt x="5134739" y="2585323"/>
                </a:lnTo>
                <a:lnTo>
                  <a:pt x="0" y="2585323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ln w="24500" cmpd="dbl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Schoolbook" pitchFamily="18" charset="0"/>
              </a:rPr>
              <a:t>Причины и начало Великой </a:t>
            </a:r>
          </a:p>
          <a:p>
            <a:pPr algn="ctr">
              <a:defRPr/>
            </a:pPr>
            <a:r>
              <a:rPr lang="ru-RU" sz="5400" b="1" dirty="0">
                <a:ln w="24500" cmpd="dbl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Schoolbook" pitchFamily="18" charset="0"/>
              </a:rPr>
              <a:t>Французской</a:t>
            </a:r>
          </a:p>
          <a:p>
            <a:pPr algn="ctr">
              <a:defRPr/>
            </a:pPr>
            <a:r>
              <a:rPr lang="ru-RU" sz="5400" b="1" dirty="0">
                <a:ln w="24500" cmpd="dbl">
                  <a:noFill/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entury Schoolbook" pitchFamily="18" charset="0"/>
              </a:rPr>
              <a:t>революции</a:t>
            </a:r>
            <a:endParaRPr lang="ru-RU" sz="5400" b="1" dirty="0">
              <a:ln w="24500" cmpd="dbl">
                <a:noFill/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96975"/>
            <a:ext cx="360203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france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47688" y="4090988"/>
            <a:ext cx="1219200" cy="149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4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52513"/>
            <a:ext cx="34925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	</a:t>
            </a:r>
          </a:p>
          <a:p>
            <a:pPr algn="just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entury Schoolbook" pitchFamily="18" charset="0"/>
              </a:rPr>
              <a:t>	</a:t>
            </a:r>
            <a:endParaRPr lang="ru-RU" sz="2000" b="1" dirty="0">
              <a:solidFill>
                <a:schemeClr val="tx1">
                  <a:lumMod val="9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5940425" y="1125538"/>
            <a:ext cx="2995613" cy="2159000"/>
          </a:xfrm>
          <a:prstGeom prst="wedgeRoundRectCallout">
            <a:avLst>
              <a:gd name="adj1" fmla="val -76267"/>
              <a:gd name="adj2" fmla="val -40132"/>
              <a:gd name="adj3" fmla="val 16667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«Ваше Величество!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В казне больше денег нет!»</a:t>
            </a:r>
          </a:p>
        </p:txBody>
      </p:sp>
      <p:pic>
        <p:nvPicPr>
          <p:cNvPr id="26627" name="Picture 2" descr="C:\Users\Пользователь\Pictures\Рисунок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549275"/>
            <a:ext cx="4821238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850" y="4437063"/>
            <a:ext cx="8569325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	Общие расходы государства составили 629 млн. ливров. </a:t>
            </a:r>
          </a:p>
          <a:p>
            <a:pPr algn="just"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	Из года в год рос государственный долг Франции, который к 1788 году достиг  4,5 млрд. ливров. На содержание только Версаля шла 1/10 доходов государства.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5876925"/>
            <a:ext cx="91440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algn="ctr">
              <a:lnSpc>
                <a:spcPct val="90000"/>
              </a:lnSpc>
              <a:spcBef>
                <a:spcPts val="300"/>
              </a:spcBef>
              <a:buClr>
                <a:srgbClr val="9BBB59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cs typeface="+mn-cs"/>
              </a:rPr>
              <a:t>5 мая 1789 года </a:t>
            </a:r>
            <a:r>
              <a:rPr lang="ru-RU" sz="2400" b="1" dirty="0">
                <a:latin typeface="Century Schoolbook" pitchFamily="18" charset="0"/>
                <a:cs typeface="+mn-cs"/>
              </a:rPr>
              <a:t>король открыл заседание Генеральных штатов. </a:t>
            </a:r>
          </a:p>
          <a:p>
            <a:pPr marL="365125" indent="-255588">
              <a:lnSpc>
                <a:spcPct val="90000"/>
              </a:lnSpc>
              <a:spcBef>
                <a:spcPts val="300"/>
              </a:spcBef>
              <a:buClr>
                <a:srgbClr val="9BBB59"/>
              </a:buClr>
              <a:buFont typeface="Wingdings" pitchFamily="2" charset="2"/>
              <a:buNone/>
              <a:defRPr/>
            </a:pPr>
            <a:r>
              <a:rPr lang="ru-RU" sz="2800" dirty="0">
                <a:latin typeface="+mn-lt"/>
                <a:cs typeface="+mn-cs"/>
              </a:rPr>
              <a:t>  </a:t>
            </a:r>
          </a:p>
        </p:txBody>
      </p:sp>
      <p:pic>
        <p:nvPicPr>
          <p:cNvPr id="6" name="Прямоугольник 5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60325" y="414338"/>
            <a:ext cx="9259888" cy="804862"/>
          </a:xfrm>
          <a:prstGeom prst="rect">
            <a:avLst/>
          </a:prstGeom>
          <a:noFill/>
        </p:spPr>
      </p:pic>
      <p:pic>
        <p:nvPicPr>
          <p:cNvPr id="31747" name="Picture 2" descr="C:\Users\Пользователь\Pictures\гш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7450" y="1268413"/>
            <a:ext cx="6789738" cy="378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начало революции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link="rId7"/>
              </p:ext>
            </p:extLst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539750" y="57324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637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292725" y="1268413"/>
            <a:ext cx="36004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17 июня 1789 года </a:t>
            </a:r>
          </a:p>
          <a:p>
            <a:r>
              <a:rPr lang="ru-RU" sz="2400" b="1" dirty="0">
                <a:latin typeface="Century Schoolbook" pitchFamily="18" charset="0"/>
              </a:rPr>
              <a:t> депутаты </a:t>
            </a:r>
            <a:r>
              <a:rPr lang="en-US" sz="2400" b="1" dirty="0">
                <a:latin typeface="Century Schoolbook" pitchFamily="18" charset="0"/>
              </a:rPr>
              <a:t>III</a:t>
            </a:r>
            <a:r>
              <a:rPr lang="ru-RU" sz="2400" b="1" dirty="0">
                <a:latin typeface="Century Schoolbook" pitchFamily="18" charset="0"/>
              </a:rPr>
              <a:t> сословия провозгласили себя представителями всей нации -</a:t>
            </a: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Национальным собранием</a:t>
            </a:r>
          </a:p>
        </p:txBody>
      </p:sp>
      <p:pic>
        <p:nvPicPr>
          <p:cNvPr id="22534" name="Picture 3" descr="C:\Users\Пользователь\Pictures\Рисунок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68413"/>
            <a:ext cx="4321175" cy="305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611188" y="5013325"/>
            <a:ext cx="35988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entury Schoolbook" pitchFamily="18" charset="0"/>
              </a:rPr>
              <a:t>Так изображали "пробуждение третьего сословия"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2" descr="C:\Users\Пользователь\Pictures\Рисунок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68413"/>
            <a:ext cx="434498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5292725" y="1268413"/>
            <a:ext cx="36004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C000"/>
                </a:solidFill>
                <a:latin typeface="Century Schoolbook" pitchFamily="18" charset="0"/>
              </a:rPr>
              <a:t>9 июля 1789 года </a:t>
            </a:r>
            <a:r>
              <a:rPr lang="ru-RU" sz="2400" b="1">
                <a:latin typeface="Century Schoolbook" pitchFamily="18" charset="0"/>
              </a:rPr>
              <a:t>Национальное собрание провозгласило себя </a:t>
            </a:r>
            <a:r>
              <a:rPr lang="ru-RU" sz="2400" b="1">
                <a:solidFill>
                  <a:srgbClr val="FFC000"/>
                </a:solidFill>
                <a:latin typeface="Century Schoolbook" pitchFamily="18" charset="0"/>
              </a:rPr>
              <a:t>Учредительным, </a:t>
            </a:r>
          </a:p>
          <a:p>
            <a:r>
              <a:rPr lang="ru-RU" sz="2400" b="1">
                <a:latin typeface="Century Schoolbook" pitchFamily="18" charset="0"/>
              </a:rPr>
              <a:t>т.е. собрание взяло на себя обязанность и право учредить Конституцию страны.</a:t>
            </a:r>
            <a:endParaRPr lang="ru-RU" sz="2400"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 rot="10800000" flipV="1">
            <a:off x="755650" y="4868863"/>
            <a:ext cx="3527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entury Schoolbook" pitchFamily="18" charset="0"/>
              </a:rPr>
              <a:t>Клятва в зале для игры в мяч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Пользователь\Pictures\ми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268413"/>
            <a:ext cx="2520950" cy="347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572000" y="1268413"/>
            <a:ext cx="42481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Блестящий оратор, депутат Генеральных штатов от третьего сословия, граф Мирабо выразил мнение, которое разделяли парижские газеты: </a:t>
            </a:r>
            <a:r>
              <a:rPr lang="ru-RU" sz="2400" b="1">
                <a:solidFill>
                  <a:srgbClr val="FFC000"/>
                </a:solidFill>
                <a:latin typeface="Century Schoolbook" pitchFamily="18" charset="0"/>
              </a:rPr>
              <a:t>«Эта великая революция обойдется без злодеяний и слез».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851275" y="1268413"/>
            <a:ext cx="50419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>
                <a:latin typeface="Century Schoolbook" pitchFamily="18" charset="0"/>
                <a:cs typeface="Arial" pitchFamily="34" charset="0"/>
              </a:rPr>
              <a:t>Однако в Париж и Версаль стягивались войска для разгона Учредительного Собрания. 	</a:t>
            </a:r>
          </a:p>
        </p:txBody>
      </p:sp>
      <p:pic>
        <p:nvPicPr>
          <p:cNvPr id="36866" name="Picture 3" descr="C:\Users\Пользователь\Pictures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268413"/>
            <a:ext cx="3432175" cy="424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7" name="Прямоугольник 7"/>
          <p:cNvSpPr>
            <a:spLocks noChangeArrowheads="1"/>
          </p:cNvSpPr>
          <p:nvPr/>
        </p:nvSpPr>
        <p:spPr bwMode="auto">
          <a:xfrm>
            <a:off x="3635375" y="2924175"/>
            <a:ext cx="55086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FCDC8C"/>
                </a:solidFill>
                <a:latin typeface="Century Schoolbook" pitchFamily="18" charset="0"/>
              </a:rPr>
              <a:t> </a:t>
            </a:r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« Враг приготовил нападенье,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Он окружил Париж кольцом.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Испуг, смущенье и волненье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Внезапно поднялись кругом.</a:t>
            </a:r>
          </a:p>
          <a:p>
            <a:endParaRPr lang="ru-RU" sz="2400" b="1">
              <a:solidFill>
                <a:srgbClr val="FCDC8C"/>
              </a:solidFill>
              <a:latin typeface="Century Schoolbook" pitchFamily="18" charset="0"/>
            </a:endParaRP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Но страх сейчас же отступает,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И страстью все полны иной.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Тебя, Свобода! призывают.</a:t>
            </a:r>
          </a:p>
          <a:p>
            <a:r>
              <a:rPr lang="ru-RU" sz="2400" b="1">
                <a:solidFill>
                  <a:srgbClr val="FCDC8C"/>
                </a:solidFill>
                <a:latin typeface="Century Schoolbook" pitchFamily="18" charset="0"/>
              </a:rPr>
              <a:t>    И вот Париж спасен тобой…»</a:t>
            </a:r>
            <a:r>
              <a:rPr lang="ru-RU" b="1">
                <a:solidFill>
                  <a:srgbClr val="FCDC8C"/>
                </a:solidFill>
                <a:latin typeface="Century Schoolbook" pitchFamily="18" charset="0"/>
              </a:rPr>
              <a:t> </a:t>
            </a:r>
            <a:endParaRPr lang="ru-RU">
              <a:solidFill>
                <a:srgbClr val="FCDC8C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C:\Users\Пользователь\Pictures\Рисунок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7475" y="1700213"/>
            <a:ext cx="40830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Прямоугольник 6"/>
          <p:cNvSpPr>
            <a:spLocks noChangeArrowheads="1"/>
          </p:cNvSpPr>
          <p:nvPr/>
        </p:nvSpPr>
        <p:spPr bwMode="auto">
          <a:xfrm>
            <a:off x="0" y="6207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C000"/>
                </a:solidFill>
                <a:latin typeface="Century Schoolbook" pitchFamily="18" charset="0"/>
              </a:rPr>
              <a:t>Взятие Бастилии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427538" y="1557338"/>
            <a:ext cx="4465637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Clr>
                <a:srgbClr val="9BBB59"/>
              </a:buClr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cs typeface="Arial" pitchFamily="34" charset="0"/>
              </a:rPr>
              <a:t>14 июля 1789 года </a:t>
            </a:r>
            <a:r>
              <a:rPr lang="ru-RU" sz="2400" b="1" dirty="0">
                <a:latin typeface="Century Schoolbook" pitchFamily="18" charset="0"/>
                <a:cs typeface="Arial" pitchFamily="34" charset="0"/>
              </a:rPr>
              <a:t>восставшие  парижане взяли штурмом крепость Бастилию, освободили узников и растерзали коменданта крепости</a:t>
            </a:r>
            <a:r>
              <a:rPr lang="ru-RU" sz="2400" dirty="0">
                <a:latin typeface="Century Schoolbook" pitchFamily="18" charset="0"/>
                <a:cs typeface="Arial" pitchFamily="34" charset="0"/>
              </a:rPr>
              <a:t>.</a:t>
            </a:r>
            <a:r>
              <a:rPr lang="ru-RU" sz="2400" b="1" dirty="0">
                <a:latin typeface="Century Schoolbook" pitchFamily="18" charset="0"/>
                <a:cs typeface="Arial" pitchFamily="34" charset="0"/>
              </a:rPr>
              <a:t> </a:t>
            </a:r>
          </a:p>
          <a:p>
            <a:pPr eaLnBrk="0" hangingPunct="0">
              <a:spcBef>
                <a:spcPts val="0"/>
              </a:spcBef>
              <a:buClr>
                <a:srgbClr val="9BBB59"/>
              </a:buClr>
              <a:buFont typeface="Georgia" pitchFamily="18" charset="0"/>
              <a:buNone/>
              <a:defRPr/>
            </a:pPr>
            <a:r>
              <a:rPr lang="ru-RU" sz="2400" b="1" dirty="0">
                <a:latin typeface="Century Schoolbook" pitchFamily="18" charset="0"/>
                <a:cs typeface="Arial" pitchFamily="34" charset="0"/>
              </a:rPr>
              <a:t>Когда Людовику XVI сообщили о взятии Бастилии, он воскликнул: </a:t>
            </a:r>
          </a:p>
          <a:p>
            <a:pPr eaLnBrk="0" hangingPunct="0">
              <a:spcBef>
                <a:spcPts val="0"/>
              </a:spcBef>
              <a:buClr>
                <a:srgbClr val="9BBB59"/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cs typeface="Arial" pitchFamily="34" charset="0"/>
              </a:rPr>
              <a:t>«Но ведь это бунт!» </a:t>
            </a:r>
          </a:p>
          <a:p>
            <a:pPr eaLnBrk="0" hangingPunct="0">
              <a:spcBef>
                <a:spcPts val="0"/>
              </a:spcBef>
              <a:buClr>
                <a:srgbClr val="9BBB59"/>
              </a:buClr>
              <a:buFont typeface="Georgia" pitchFamily="18" charset="0"/>
              <a:buNone/>
              <a:defRPr/>
            </a:pPr>
            <a:r>
              <a:rPr lang="ru-RU" sz="2400" b="1" dirty="0">
                <a:latin typeface="Century Schoolbook" pitchFamily="18" charset="0"/>
                <a:cs typeface="Arial" pitchFamily="34" charset="0"/>
              </a:rPr>
              <a:t>На что ему возразили:</a:t>
            </a:r>
          </a:p>
          <a:p>
            <a:pPr eaLnBrk="0" hangingPunct="0">
              <a:spcBef>
                <a:spcPts val="0"/>
              </a:spcBef>
              <a:buClr>
                <a:srgbClr val="9BBB59"/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cs typeface="Arial" pitchFamily="34" charset="0"/>
              </a:rPr>
              <a:t>«Нет, государь, это – революция!»</a:t>
            </a: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Wingdings" pitchFamily="2" charset="2"/>
              <a:buNone/>
              <a:defRPr/>
            </a:pPr>
            <a:endParaRPr lang="ru-RU" sz="2400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indent="-255588">
              <a:lnSpc>
                <a:spcPct val="80000"/>
              </a:lnSpc>
              <a:spcBef>
                <a:spcPts val="300"/>
              </a:spcBef>
              <a:buClr>
                <a:srgbClr val="9BBB59"/>
              </a:buClr>
              <a:buFont typeface="Wingdings" pitchFamily="2" charset="2"/>
              <a:buNone/>
              <a:defRPr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5" name="ПРОКОФЬЕВ - ТАНЕЦ РЫЦАРЕЙ.mp3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link="rId4"/>
              </p:ext>
            </p:ext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539750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5445125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C000"/>
                </a:solidFill>
                <a:latin typeface="Century Schoolbook" pitchFamily="18" charset="0"/>
              </a:rPr>
              <a:t>Почему взятие Бастилии </a:t>
            </a:r>
          </a:p>
          <a:p>
            <a:pPr algn="ctr"/>
            <a:r>
              <a:rPr lang="ru-RU" sz="2800" b="1">
                <a:solidFill>
                  <a:srgbClr val="FFC000"/>
                </a:solidFill>
                <a:latin typeface="Century Schoolbook" pitchFamily="18" charset="0"/>
              </a:rPr>
              <a:t>стало началом революции?</a:t>
            </a:r>
            <a:endParaRPr lang="ru-RU" sz="280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38914" name="Прямоугольник 4"/>
          <p:cNvSpPr>
            <a:spLocks noChangeArrowheads="1"/>
          </p:cNvSpPr>
          <p:nvPr/>
        </p:nvSpPr>
        <p:spPr bwMode="auto">
          <a:xfrm>
            <a:off x="250825" y="1268413"/>
            <a:ext cx="86423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«...Бастилия! Твоя гордыня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Не в силах нам противостать.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И если вступишь в бой, то ныне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Ты будешь ниц челом лежать.</a:t>
            </a:r>
          </a:p>
          <a:p>
            <a:pPr algn="ctr"/>
            <a:endParaRPr lang="ru-RU" sz="2400" b="1" dirty="0">
              <a:solidFill>
                <a:srgbClr val="FCDC8C"/>
              </a:solidFill>
              <a:latin typeface="Century Schoolbook" pitchFamily="18" charset="0"/>
            </a:endParaRP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Народу пушек гром не страшен.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Он бьется у ворот твоих.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Ему не страшны восемь башен</a:t>
            </a:r>
          </a:p>
          <a:p>
            <a:pPr algn="ctr"/>
            <a:r>
              <a:rPr lang="ru-RU" sz="2400" b="1" dirty="0">
                <a:solidFill>
                  <a:srgbClr val="FCDC8C"/>
                </a:solidFill>
                <a:latin typeface="Century Schoolbook" pitchFamily="18" charset="0"/>
              </a:rPr>
              <a:t>   И толща этих стен седых...»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95536" y="5589240"/>
            <a:ext cx="576560" cy="482625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5"/>
          <p:cNvSpPr>
            <a:spLocks noChangeArrowheads="1"/>
          </p:cNvSpPr>
          <p:nvPr/>
        </p:nvSpPr>
        <p:spPr bwMode="auto">
          <a:xfrm>
            <a:off x="250825" y="4724400"/>
            <a:ext cx="46085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entury Schoolbook" pitchFamily="18" charset="0"/>
              </a:rPr>
              <a:t>Утверждено новое знамя Франции: к красному и синему цветам 3-го сословия добавился белый цвет Бурбонов. </a:t>
            </a:r>
          </a:p>
        </p:txBody>
      </p:sp>
      <p:sp>
        <p:nvSpPr>
          <p:cNvPr id="40962" name="Прямоугольник 6"/>
          <p:cNvSpPr>
            <a:spLocks noChangeArrowheads="1"/>
          </p:cNvSpPr>
          <p:nvPr/>
        </p:nvSpPr>
        <p:spPr bwMode="auto">
          <a:xfrm>
            <a:off x="5003800" y="1484313"/>
            <a:ext cx="3889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>
                <a:latin typeface="Century Schoolbook" pitchFamily="18" charset="0"/>
              </a:rPr>
              <a:t>Король вынужден был признать законность существования Учредительного собрания. </a:t>
            </a:r>
          </a:p>
          <a:p>
            <a:pPr algn="just"/>
            <a:r>
              <a:rPr lang="ru-RU" sz="2400" b="1">
                <a:solidFill>
                  <a:srgbClr val="FFC000"/>
                </a:solidFill>
                <a:latin typeface="Century Schoolbook" pitchFamily="18" charset="0"/>
              </a:rPr>
              <a:t>Абсолютизм свергли, </a:t>
            </a:r>
          </a:p>
          <a:p>
            <a:pPr algn="just"/>
            <a:r>
              <a:rPr lang="ru-RU" sz="2400" b="1">
                <a:solidFill>
                  <a:srgbClr val="FFC000"/>
                </a:solidFill>
                <a:latin typeface="Century Schoolbook" pitchFamily="18" charset="0"/>
              </a:rPr>
              <a:t>монархия фактически стала конституционной. </a:t>
            </a:r>
          </a:p>
        </p:txBody>
      </p:sp>
      <p:pic>
        <p:nvPicPr>
          <p:cNvPr id="40963" name="Picture 2" descr="C:\Users\Пользователь\Pictures\Рисунок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700213"/>
            <a:ext cx="3600450" cy="255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0" y="6207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C000"/>
                </a:solidFill>
                <a:latin typeface="Century Schoolbook" pitchFamily="18" charset="0"/>
              </a:rPr>
              <a:t>Знамя победы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4"/>
          <p:cNvSpPr>
            <a:spLocks noChangeArrowheads="1"/>
          </p:cNvSpPr>
          <p:nvPr/>
        </p:nvSpPr>
        <p:spPr bwMode="auto">
          <a:xfrm>
            <a:off x="250825" y="1989138"/>
            <a:ext cx="86423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latin typeface="Century Schoolbook" pitchFamily="18" charset="0"/>
              </a:rPr>
              <a:t>В ночь на </a:t>
            </a: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4 августа 1789 года </a:t>
            </a:r>
          </a:p>
          <a:p>
            <a:pPr algn="ctr"/>
            <a:r>
              <a:rPr lang="ru-RU" sz="2400" b="1" dirty="0">
                <a:latin typeface="Century Schoolbook" pitchFamily="18" charset="0"/>
              </a:rPr>
              <a:t>Учредительное собрание приняло декрет об уничтожении сеньориальных привилегий.</a:t>
            </a:r>
          </a:p>
          <a:p>
            <a:pPr algn="ctr"/>
            <a:endParaRPr lang="ru-RU" sz="2400" b="1" dirty="0">
              <a:latin typeface="Century Schoolbook" pitchFamily="18" charset="0"/>
            </a:endParaRPr>
          </a:p>
          <a:p>
            <a:pPr algn="ctr"/>
            <a:r>
              <a:rPr lang="ru-RU" sz="2400" b="1" dirty="0">
                <a:latin typeface="Century Schoolbook" pitchFamily="18" charset="0"/>
              </a:rPr>
              <a:t>Документ начинался словами:</a:t>
            </a:r>
          </a:p>
          <a:p>
            <a:pPr algn="ctr"/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«Учредительное собрание полностью отменяет феодальный порядок».</a:t>
            </a:r>
          </a:p>
          <a:p>
            <a:pPr algn="ctr"/>
            <a:endParaRPr lang="ru-RU" sz="2400" b="1" dirty="0">
              <a:solidFill>
                <a:srgbClr val="FFC000"/>
              </a:solidFill>
              <a:latin typeface="Century Schoolbook" pitchFamily="18" charset="0"/>
            </a:endParaRPr>
          </a:p>
          <a:p>
            <a:pPr algn="ctr"/>
            <a:r>
              <a:rPr lang="ru-RU" sz="2400" b="1" dirty="0">
                <a:latin typeface="Century Schoolbook" pitchFamily="18" charset="0"/>
              </a:rPr>
              <a:t>Крестьяне сделали вывод, что они сеньорам </a:t>
            </a:r>
          </a:p>
          <a:p>
            <a:pPr algn="ctr"/>
            <a:r>
              <a:rPr lang="ru-RU" sz="2400" b="1" dirty="0">
                <a:latin typeface="Century Schoolbook" pitchFamily="18" charset="0"/>
              </a:rPr>
              <a:t>ничего не должны…</a:t>
            </a:r>
            <a:endParaRPr lang="ru-RU" sz="2400" b="1" i="1" dirty="0">
              <a:latin typeface="Century Schoolbook" pitchFamily="18" charset="0"/>
            </a:endParaRPr>
          </a:p>
          <a:p>
            <a:pPr algn="ctr"/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29699" name="Прямоугольник 8"/>
          <p:cNvSpPr>
            <a:spLocks noChangeArrowheads="1"/>
          </p:cNvSpPr>
          <p:nvPr/>
        </p:nvSpPr>
        <p:spPr bwMode="auto">
          <a:xfrm>
            <a:off x="0" y="620713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C000"/>
                </a:solidFill>
                <a:latin typeface="Century Schoolbook" pitchFamily="18" charset="0"/>
              </a:rPr>
              <a:t>«Ночь чудес»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96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4356100" y="1484313"/>
            <a:ext cx="4321175" cy="1079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Выяснить причины революции</a:t>
            </a:r>
          </a:p>
        </p:txBody>
      </p:sp>
      <p:pic>
        <p:nvPicPr>
          <p:cNvPr id="7" name="Прямоугольник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0325" y="487363"/>
            <a:ext cx="9259888" cy="804862"/>
          </a:xfrm>
          <a:prstGeom prst="rect">
            <a:avLst/>
          </a:prstGeom>
          <a:noFill/>
        </p:spPr>
      </p:pic>
      <p:sp>
        <p:nvSpPr>
          <p:cNvPr id="10" name="Скругленный прямоугольник 9"/>
          <p:cNvSpPr/>
          <p:nvPr/>
        </p:nvSpPr>
        <p:spPr>
          <a:xfrm>
            <a:off x="3132138" y="2708275"/>
            <a:ext cx="4897437" cy="1008063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Сформулировать задачи революции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68538" y="3860800"/>
            <a:ext cx="5472112" cy="1081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Определить слои общества,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заинтересованные в  революции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6389" name="Freeform 7"/>
          <p:cNvSpPr>
            <a:spLocks/>
          </p:cNvSpPr>
          <p:nvPr/>
        </p:nvSpPr>
        <p:spPr bwMode="gray">
          <a:xfrm rot="17351299" flipH="1">
            <a:off x="3498057" y="1972469"/>
            <a:ext cx="869950" cy="630237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16390" name="Freeform 7"/>
          <p:cNvSpPr>
            <a:spLocks/>
          </p:cNvSpPr>
          <p:nvPr/>
        </p:nvSpPr>
        <p:spPr bwMode="gray">
          <a:xfrm rot="17351299" flipH="1">
            <a:off x="2344738" y="3124200"/>
            <a:ext cx="869950" cy="62865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0113" y="5084763"/>
            <a:ext cx="5472112" cy="108108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Изучить события, приведшие к началу революции</a:t>
            </a:r>
          </a:p>
        </p:txBody>
      </p:sp>
      <p:sp>
        <p:nvSpPr>
          <p:cNvPr id="16392" name="Freeform 7"/>
          <p:cNvSpPr>
            <a:spLocks/>
          </p:cNvSpPr>
          <p:nvPr/>
        </p:nvSpPr>
        <p:spPr bwMode="gray">
          <a:xfrm rot="17351299" flipH="1">
            <a:off x="1481138" y="4276725"/>
            <a:ext cx="869950" cy="628650"/>
          </a:xfrm>
          <a:custGeom>
            <a:avLst/>
            <a:gdLst>
              <a:gd name="T0" fmla="*/ 0 w 982"/>
              <a:gd name="T1" fmla="*/ 2147483647 h 774"/>
              <a:gd name="T2" fmla="*/ 2147483647 w 982"/>
              <a:gd name="T3" fmla="*/ 2147483647 h 774"/>
              <a:gd name="T4" fmla="*/ 2147483647 w 982"/>
              <a:gd name="T5" fmla="*/ 2147483647 h 774"/>
              <a:gd name="T6" fmla="*/ 2147483647 w 982"/>
              <a:gd name="T7" fmla="*/ 2147483647 h 774"/>
              <a:gd name="T8" fmla="*/ 2147483647 w 982"/>
              <a:gd name="T9" fmla="*/ 2147483647 h 774"/>
              <a:gd name="T10" fmla="*/ 2147483647 w 982"/>
              <a:gd name="T11" fmla="*/ 2147483647 h 774"/>
              <a:gd name="T12" fmla="*/ 2147483647 w 982"/>
              <a:gd name="T13" fmla="*/ 2147483647 h 774"/>
              <a:gd name="T14" fmla="*/ 2147483647 w 982"/>
              <a:gd name="T15" fmla="*/ 2147483647 h 774"/>
              <a:gd name="T16" fmla="*/ 2147483647 w 982"/>
              <a:gd name="T17" fmla="*/ 2147483647 h 774"/>
              <a:gd name="T18" fmla="*/ 2147483647 w 982"/>
              <a:gd name="T19" fmla="*/ 2147483647 h 774"/>
              <a:gd name="T20" fmla="*/ 2147483647 w 982"/>
              <a:gd name="T21" fmla="*/ 2147483647 h 774"/>
              <a:gd name="T22" fmla="*/ 2147483647 w 982"/>
              <a:gd name="T23" fmla="*/ 2147483647 h 774"/>
              <a:gd name="T24" fmla="*/ 2147483647 w 982"/>
              <a:gd name="T25" fmla="*/ 2147483647 h 774"/>
              <a:gd name="T26" fmla="*/ 2147483647 w 982"/>
              <a:gd name="T27" fmla="*/ 2147483647 h 774"/>
              <a:gd name="T28" fmla="*/ 2147483647 w 982"/>
              <a:gd name="T29" fmla="*/ 2147483647 h 774"/>
              <a:gd name="T30" fmla="*/ 2147483647 w 982"/>
              <a:gd name="T31" fmla="*/ 2147483647 h 774"/>
              <a:gd name="T32" fmla="*/ 2147483647 w 982"/>
              <a:gd name="T33" fmla="*/ 2147483647 h 774"/>
              <a:gd name="T34" fmla="*/ 2147483647 w 982"/>
              <a:gd name="T35" fmla="*/ 2147483647 h 774"/>
              <a:gd name="T36" fmla="*/ 2147483647 w 982"/>
              <a:gd name="T37" fmla="*/ 2147483647 h 774"/>
              <a:gd name="T38" fmla="*/ 2147483647 w 982"/>
              <a:gd name="T39" fmla="*/ 2147483647 h 774"/>
              <a:gd name="T40" fmla="*/ 2147483647 w 982"/>
              <a:gd name="T41" fmla="*/ 2147483647 h 774"/>
              <a:gd name="T42" fmla="*/ 2147483647 w 982"/>
              <a:gd name="T43" fmla="*/ 2147483647 h 774"/>
              <a:gd name="T44" fmla="*/ 2147483647 w 982"/>
              <a:gd name="T45" fmla="*/ 2147483647 h 774"/>
              <a:gd name="T46" fmla="*/ 2147483647 w 982"/>
              <a:gd name="T47" fmla="*/ 2147483647 h 774"/>
              <a:gd name="T48" fmla="*/ 2147483647 w 982"/>
              <a:gd name="T49" fmla="*/ 2147483647 h 774"/>
              <a:gd name="T50" fmla="*/ 2147483647 w 982"/>
              <a:gd name="T51" fmla="*/ 2147483647 h 774"/>
              <a:gd name="T52" fmla="*/ 2147483647 w 982"/>
              <a:gd name="T53" fmla="*/ 0 h 774"/>
              <a:gd name="T54" fmla="*/ 2147483647 w 982"/>
              <a:gd name="T55" fmla="*/ 2147483647 h 774"/>
              <a:gd name="T56" fmla="*/ 2147483647 w 982"/>
              <a:gd name="T57" fmla="*/ 2147483647 h 774"/>
              <a:gd name="T58" fmla="*/ 2147483647 w 982"/>
              <a:gd name="T59" fmla="*/ 2147483647 h 774"/>
              <a:gd name="T60" fmla="*/ 2147483647 w 982"/>
              <a:gd name="T61" fmla="*/ 2147483647 h 774"/>
              <a:gd name="T62" fmla="*/ 2147483647 w 982"/>
              <a:gd name="T63" fmla="*/ 2147483647 h 774"/>
              <a:gd name="T64" fmla="*/ 2147483647 w 982"/>
              <a:gd name="T65" fmla="*/ 2147483647 h 774"/>
              <a:gd name="T66" fmla="*/ 2147483647 w 982"/>
              <a:gd name="T67" fmla="*/ 2147483647 h 774"/>
              <a:gd name="T68" fmla="*/ 2147483647 w 982"/>
              <a:gd name="T69" fmla="*/ 2147483647 h 774"/>
              <a:gd name="T70" fmla="*/ 2147483647 w 982"/>
              <a:gd name="T71" fmla="*/ 2147483647 h 774"/>
              <a:gd name="T72" fmla="*/ 2147483647 w 982"/>
              <a:gd name="T73" fmla="*/ 2147483647 h 774"/>
              <a:gd name="T74" fmla="*/ 2147483647 w 982"/>
              <a:gd name="T75" fmla="*/ 2147483647 h 774"/>
              <a:gd name="T76" fmla="*/ 2147483647 w 982"/>
              <a:gd name="T77" fmla="*/ 2147483647 h 774"/>
              <a:gd name="T78" fmla="*/ 2147483647 w 982"/>
              <a:gd name="T79" fmla="*/ 2147483647 h 774"/>
              <a:gd name="T80" fmla="*/ 2147483647 w 982"/>
              <a:gd name="T81" fmla="*/ 2147483647 h 774"/>
              <a:gd name="T82" fmla="*/ 2147483647 w 982"/>
              <a:gd name="T83" fmla="*/ 2147483647 h 774"/>
              <a:gd name="T84" fmla="*/ 2147483647 w 982"/>
              <a:gd name="T85" fmla="*/ 2147483647 h 774"/>
              <a:gd name="T86" fmla="*/ 2147483647 w 982"/>
              <a:gd name="T87" fmla="*/ 2147483647 h 774"/>
              <a:gd name="T88" fmla="*/ 2147483647 w 982"/>
              <a:gd name="T89" fmla="*/ 2147483647 h 774"/>
              <a:gd name="T90" fmla="*/ 2147483647 w 982"/>
              <a:gd name="T91" fmla="*/ 2147483647 h 774"/>
              <a:gd name="T92" fmla="*/ 2147483647 w 982"/>
              <a:gd name="T93" fmla="*/ 2147483647 h 774"/>
              <a:gd name="T94" fmla="*/ 2147483647 w 982"/>
              <a:gd name="T95" fmla="*/ 2147483647 h 774"/>
              <a:gd name="T96" fmla="*/ 2147483647 w 982"/>
              <a:gd name="T97" fmla="*/ 2147483647 h 774"/>
              <a:gd name="T98" fmla="*/ 2147483647 w 982"/>
              <a:gd name="T99" fmla="*/ 2147483647 h 774"/>
              <a:gd name="T100" fmla="*/ 2147483647 w 982"/>
              <a:gd name="T101" fmla="*/ 2147483647 h 774"/>
              <a:gd name="T102" fmla="*/ 2147483647 w 982"/>
              <a:gd name="T103" fmla="*/ 2147483647 h 774"/>
              <a:gd name="T104" fmla="*/ 0 w 982"/>
              <a:gd name="T105" fmla="*/ 2147483647 h 774"/>
              <a:gd name="T106" fmla="*/ 0 w 982"/>
              <a:gd name="T107" fmla="*/ 2147483647 h 774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82"/>
              <a:gd name="T163" fmla="*/ 0 h 774"/>
              <a:gd name="T164" fmla="*/ 982 w 982"/>
              <a:gd name="T165" fmla="*/ 774 h 774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E7A9A9">
                  <a:alpha val="32001"/>
                </a:srgbClr>
              </a:gs>
              <a:gs pos="100000">
                <a:srgbClr val="D05656"/>
              </a:gs>
            </a:gsLst>
            <a:lin ang="0" scaled="1"/>
          </a:gradFill>
          <a:ln w="12700">
            <a:noFill/>
            <a:round/>
            <a:headEnd/>
            <a:tailEnd/>
          </a:ln>
        </p:spPr>
        <p:txBody>
          <a:bodyPr vert="eaVert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395288" y="2603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</a:br>
            <a:r>
              <a:rPr lang="ru-RU" sz="28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Выберите верные утверждения</a:t>
            </a:r>
          </a:p>
        </p:txBody>
      </p:sp>
      <p:sp>
        <p:nvSpPr>
          <p:cNvPr id="46082" name="Прямоугольник 2"/>
          <p:cNvSpPr>
            <a:spLocks noChangeArrowheads="1"/>
          </p:cNvSpPr>
          <p:nvPr/>
        </p:nvSpPr>
        <p:spPr bwMode="auto">
          <a:xfrm>
            <a:off x="250825" y="1341438"/>
            <a:ext cx="864235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Дворянство было первым, привилегированным сословием во Франции.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Французская революция началась 5 мая 1789 года.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Учредительное собрание было создано для принятия Конституции.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Бастилия  была символом  королевского произвола.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Декларация прав человека и гражданина была принята 26 августа 1789 года.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«Ночью чудес» назвали  принятие Конституции Учредительным собранием.</a:t>
            </a:r>
          </a:p>
          <a:p>
            <a:pPr marL="457200" indent="-457200" algn="just">
              <a:buFont typeface="Trebuchet MS" pitchFamily="34" charset="0"/>
              <a:buAutoNum type="arabicPeriod"/>
            </a:pPr>
            <a:r>
              <a:rPr lang="ru-RU" sz="2400" b="1">
                <a:latin typeface="Century Schoolbook" pitchFamily="18" charset="0"/>
              </a:rPr>
              <a:t>Главный лозунг Французской революции: «Свобода, равенство, братство!»</a:t>
            </a:r>
          </a:p>
        </p:txBody>
      </p:sp>
      <p:sp>
        <p:nvSpPr>
          <p:cNvPr id="46083" name="Oval 4"/>
          <p:cNvSpPr>
            <a:spLocks noChangeArrowheads="1"/>
          </p:cNvSpPr>
          <p:nvPr/>
        </p:nvSpPr>
        <p:spPr bwMode="auto">
          <a:xfrm>
            <a:off x="250825" y="549275"/>
            <a:ext cx="649288" cy="647700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Oval 4"/>
          <p:cNvSpPr>
            <a:spLocks noChangeArrowheads="1"/>
          </p:cNvSpPr>
          <p:nvPr/>
        </p:nvSpPr>
        <p:spPr bwMode="auto">
          <a:xfrm>
            <a:off x="323850" y="836613"/>
            <a:ext cx="647700" cy="627062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59113" y="4149725"/>
            <a:ext cx="2868612" cy="214312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Англия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40425" y="4149725"/>
            <a:ext cx="2879725" cy="214312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Century Schoolbook" pitchFamily="18" charset="0"/>
              </a:rPr>
              <a:t>Франция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0825" y="4149725"/>
            <a:ext cx="2892425" cy="2143125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Причины революции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  <a:latin typeface="Century Schoolbook" pitchFamily="18" charset="0"/>
              </a:rPr>
              <a:t>Политические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  <a:latin typeface="Century Schoolbook" pitchFamily="18" charset="0"/>
              </a:rPr>
              <a:t>Экономические</a:t>
            </a:r>
          </a:p>
          <a:p>
            <a:pPr marL="457200" indent="-457200">
              <a:defRPr/>
            </a:pPr>
            <a:r>
              <a:rPr lang="ru-RU" sz="2400" dirty="0">
                <a:solidFill>
                  <a:schemeClr val="bg1"/>
                </a:solidFill>
                <a:latin typeface="Century Schoolbook" pitchFamily="18" charset="0"/>
              </a:rPr>
              <a:t>Идейные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971550" y="549275"/>
            <a:ext cx="720090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</a:b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/>
            </a:r>
            <a:br>
              <a:rPr lang="ru-RU" sz="24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</a:br>
            <a:r>
              <a:rPr lang="ru-RU" sz="28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Домашнее задание:</a:t>
            </a:r>
          </a:p>
          <a:p>
            <a:pPr algn="ctr" eaLnBrk="0" hangingPunct="0">
              <a:defRPr/>
            </a:pPr>
            <a:r>
              <a:rPr lang="ru-RU" sz="2800" b="1" dirty="0" smtClean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Параграф 24, сравнить </a:t>
            </a:r>
            <a:r>
              <a:rPr lang="ru-RU" sz="28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причины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буржуазных революций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FFC000"/>
                </a:solidFill>
                <a:latin typeface="Century Schoolbook" pitchFamily="18" charset="0"/>
                <a:ea typeface="+mj-ea"/>
                <a:cs typeface="+mj-cs"/>
              </a:rPr>
              <a:t> </a:t>
            </a:r>
          </a:p>
          <a:p>
            <a:pPr eaLnBrk="0" hangingPunct="0">
              <a:defRPr/>
            </a:pPr>
            <a:r>
              <a:rPr lang="ru-RU" sz="2800" b="1" dirty="0">
                <a:latin typeface="Century Schoolbook" pitchFamily="18" charset="0"/>
                <a:ea typeface="+mj-ea"/>
                <a:cs typeface="+mj-cs"/>
              </a:rPr>
              <a:t>в</a:t>
            </a:r>
            <a:r>
              <a:rPr lang="ru-RU" sz="2800" b="1" dirty="0" err="1">
                <a:latin typeface="Century Schoolbook" pitchFamily="18" charset="0"/>
                <a:ea typeface="+mj-ea"/>
                <a:cs typeface="+mj-cs"/>
              </a:rPr>
              <a:t>ариант</a:t>
            </a:r>
            <a:r>
              <a:rPr lang="ru-RU" sz="2800" b="1" dirty="0">
                <a:latin typeface="Century Schoolbook" pitchFamily="18" charset="0"/>
                <a:ea typeface="+mj-ea"/>
                <a:cs typeface="+mj-cs"/>
              </a:rPr>
              <a:t> 1: Нидерланды и Франция</a:t>
            </a:r>
          </a:p>
          <a:p>
            <a:pPr eaLnBrk="0" hangingPunct="0">
              <a:defRPr/>
            </a:pPr>
            <a:r>
              <a:rPr lang="ru-RU" sz="2800" b="1" dirty="0">
                <a:latin typeface="Century Schoolbook" pitchFamily="18" charset="0"/>
                <a:ea typeface="+mj-ea"/>
                <a:cs typeface="+mj-cs"/>
              </a:rPr>
              <a:t>вариант 2: Англия и Франция</a:t>
            </a:r>
            <a:br>
              <a:rPr lang="ru-RU" sz="2800" b="1" dirty="0">
                <a:latin typeface="Century Schoolbook" pitchFamily="18" charset="0"/>
                <a:ea typeface="+mj-ea"/>
                <a:cs typeface="+mj-cs"/>
              </a:rPr>
            </a:br>
            <a:r>
              <a:rPr lang="ru-RU" sz="2400" b="1" dirty="0">
                <a:latin typeface="Century Schoolbook" pitchFamily="18" charset="0"/>
                <a:ea typeface="+mj-ea"/>
                <a:cs typeface="+mj-cs"/>
              </a:rPr>
              <a:t/>
            </a:r>
            <a:br>
              <a:rPr lang="ru-RU" sz="2400" b="1" dirty="0">
                <a:latin typeface="Century Schoolbook" pitchFamily="18" charset="0"/>
                <a:ea typeface="+mj-ea"/>
                <a:cs typeface="+mj-cs"/>
              </a:rPr>
            </a:br>
            <a:endParaRPr lang="ru-RU" sz="2400" b="1" dirty="0">
              <a:latin typeface="Century Schoolbook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Прямоугольник 1"/>
          <p:cNvSpPr>
            <a:spLocks noChangeArrowheads="1"/>
          </p:cNvSpPr>
          <p:nvPr/>
        </p:nvSpPr>
        <p:spPr bwMode="auto">
          <a:xfrm>
            <a:off x="0" y="549275"/>
            <a:ext cx="9144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C000"/>
                </a:solidFill>
                <a:latin typeface="Century Schoolbook" pitchFamily="18" charset="0"/>
              </a:rPr>
              <a:t>Использованные материалы</a:t>
            </a:r>
          </a:p>
          <a:p>
            <a:pPr algn="ctr"/>
            <a:endParaRPr lang="ru-RU" sz="320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48130" name="Прямоугольник 3"/>
          <p:cNvSpPr>
            <a:spLocks noChangeArrowheads="1"/>
          </p:cNvSpPr>
          <p:nvPr/>
        </p:nvSpPr>
        <p:spPr bwMode="auto">
          <a:xfrm>
            <a:off x="250825" y="5157788"/>
            <a:ext cx="8642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C000"/>
                </a:solidFill>
                <a:latin typeface="Century Schoolbook" pitchFamily="18" charset="0"/>
                <a:hlinkClick r:id="rId2"/>
              </a:rPr>
              <a:t>http://vive-liberta.narod.ru/journal/revol_songs.htm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 - сайт, посвященный  Французской революции </a:t>
            </a:r>
          </a:p>
        </p:txBody>
      </p:sp>
      <p:sp>
        <p:nvSpPr>
          <p:cNvPr id="48131" name="Прямоугольник 4"/>
          <p:cNvSpPr>
            <a:spLocks noChangeArrowheads="1"/>
          </p:cNvSpPr>
          <p:nvPr/>
        </p:nvSpPr>
        <p:spPr bwMode="auto">
          <a:xfrm>
            <a:off x="179388" y="3141663"/>
            <a:ext cx="87137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FFC000"/>
                </a:solidFill>
                <a:latin typeface="Century Schoolbook" pitchFamily="18" charset="0"/>
                <a:hlinkClick r:id="rId3"/>
              </a:rPr>
              <a:t>http://portfolio.1september.ru/work.php?id=575491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 – Куюжуклу В., Мясников И. Великая Французская революция</a:t>
            </a:r>
          </a:p>
        </p:txBody>
      </p:sp>
      <p:sp>
        <p:nvSpPr>
          <p:cNvPr id="48132" name="Прямоугольник 6"/>
          <p:cNvSpPr>
            <a:spLocks noChangeArrowheads="1"/>
          </p:cNvSpPr>
          <p:nvPr/>
        </p:nvSpPr>
        <p:spPr bwMode="auto">
          <a:xfrm>
            <a:off x="250825" y="1412875"/>
            <a:ext cx="8642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Юдовская А.Я., Баранов П.А., Ванюшкина Л.М. Всеобщая история. История Нового времени,1500-1800. 7 класс. - М., Просвещение, 2009</a:t>
            </a:r>
          </a:p>
        </p:txBody>
      </p:sp>
      <p:sp>
        <p:nvSpPr>
          <p:cNvPr id="48133" name="Прямоугольник 7"/>
          <p:cNvSpPr>
            <a:spLocks noChangeArrowheads="1"/>
          </p:cNvSpPr>
          <p:nvPr/>
        </p:nvSpPr>
        <p:spPr bwMode="auto">
          <a:xfrm>
            <a:off x="250825" y="3716338"/>
            <a:ext cx="86423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4"/>
              </a:rPr>
              <a:t>http://www.it-n.ru/communities.aspx?cat_no=2715&amp;lib_no=21203&amp;tmpl=lib&amp;page=3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Тимотыш А.Н. Великая французская революция. Причины. Начало.</a:t>
            </a:r>
          </a:p>
        </p:txBody>
      </p:sp>
      <p:sp>
        <p:nvSpPr>
          <p:cNvPr id="48134" name="Прямоугольник 8"/>
          <p:cNvSpPr>
            <a:spLocks noChangeArrowheads="1"/>
          </p:cNvSpPr>
          <p:nvPr/>
        </p:nvSpPr>
        <p:spPr bwMode="auto">
          <a:xfrm>
            <a:off x="250825" y="2060575"/>
            <a:ext cx="8642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4"/>
              </a:rPr>
              <a:t>http://www.it-n.ru/communities.aspx?cat_no=2715&amp;lib_no=21203&amp;tmpl=lib&amp;page=3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Земляненко Н.В. "Великая французская революция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Прямоугольник 5"/>
          <p:cNvSpPr>
            <a:spLocks noChangeArrowheads="1"/>
          </p:cNvSpPr>
          <p:nvPr/>
        </p:nvSpPr>
        <p:spPr bwMode="auto">
          <a:xfrm>
            <a:off x="0" y="41497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2"/>
              </a:rPr>
              <a:t>http://www.agitclub.ru/museum/revolution1/1789/rambofoto/third1.jpg</a:t>
            </a:r>
            <a:r>
              <a:rPr lang="ru-RU" sz="2000">
                <a:latin typeface="Century Schoolbook" pitchFamily="18" charset="0"/>
              </a:rPr>
              <a:t> -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карикатура на сословия</a:t>
            </a:r>
          </a:p>
        </p:txBody>
      </p:sp>
      <p:sp>
        <p:nvSpPr>
          <p:cNvPr id="49154" name="Прямоугольник 10"/>
          <p:cNvSpPr>
            <a:spLocks noChangeArrowheads="1"/>
          </p:cNvSpPr>
          <p:nvPr/>
        </p:nvSpPr>
        <p:spPr bwMode="auto">
          <a:xfrm>
            <a:off x="0" y="29241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3"/>
              </a:rPr>
              <a:t>http://img0.liveinternet.ru/images/attach/c/0/30/368/30368684_lyudovik_16_XVI.jpg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-Людовик </a:t>
            </a:r>
            <a:r>
              <a:rPr lang="en-US" sz="2000">
                <a:solidFill>
                  <a:srgbClr val="FFC000"/>
                </a:solidFill>
                <a:latin typeface="Century Schoolbook" pitchFamily="18" charset="0"/>
              </a:rPr>
              <a:t>XVI</a:t>
            </a:r>
            <a:endParaRPr lang="ru-RU" sz="200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49155" name="Прямоугольник 11"/>
          <p:cNvSpPr>
            <a:spLocks noChangeArrowheads="1"/>
          </p:cNvSpPr>
          <p:nvPr/>
        </p:nvSpPr>
        <p:spPr bwMode="auto">
          <a:xfrm>
            <a:off x="0" y="3716338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4"/>
              </a:rPr>
              <a:t>http://i067.radikal.ru/0910/b5/3eeba5be51dd.jpg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Мария-Антуанетта</a:t>
            </a:r>
          </a:p>
        </p:txBody>
      </p:sp>
      <p:sp>
        <p:nvSpPr>
          <p:cNvPr id="49156" name="Прямоугольник 12"/>
          <p:cNvSpPr>
            <a:spLocks noChangeArrowheads="1"/>
          </p:cNvSpPr>
          <p:nvPr/>
        </p:nvSpPr>
        <p:spPr bwMode="auto">
          <a:xfrm>
            <a:off x="0" y="2492375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5"/>
              </a:rPr>
              <a:t>http://kolizej.at.ua/_pu/2/51025376.png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 королевский герб Франции</a:t>
            </a:r>
          </a:p>
        </p:txBody>
      </p:sp>
      <p:sp>
        <p:nvSpPr>
          <p:cNvPr id="49157" name="Прямоугольник 13"/>
          <p:cNvSpPr>
            <a:spLocks noChangeArrowheads="1"/>
          </p:cNvSpPr>
          <p:nvPr/>
        </p:nvSpPr>
        <p:spPr bwMode="auto">
          <a:xfrm>
            <a:off x="0" y="18446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6"/>
              </a:rPr>
              <a:t>http://knowhistory.ru/uploads/posts/2010-09/1284040763_ludovik-xv.jpg</a:t>
            </a:r>
            <a:r>
              <a:rPr lang="ru-RU" sz="2000">
                <a:latin typeface="Century Schoolbook" pitchFamily="18" charset="0"/>
              </a:rPr>
              <a:t> -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Людовик </a:t>
            </a:r>
            <a:r>
              <a:rPr lang="en-US" sz="2000">
                <a:solidFill>
                  <a:srgbClr val="FFC000"/>
                </a:solidFill>
                <a:latin typeface="Century Schoolbook" pitchFamily="18" charset="0"/>
              </a:rPr>
              <a:t>XV</a:t>
            </a:r>
            <a:endParaRPr lang="ru-RU" sz="200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49158" name="Прямоугольник 8"/>
          <p:cNvSpPr>
            <a:spLocks noChangeArrowheads="1"/>
          </p:cNvSpPr>
          <p:nvPr/>
        </p:nvSpPr>
        <p:spPr bwMode="auto">
          <a:xfrm>
            <a:off x="0" y="476250"/>
            <a:ext cx="9144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FFC000"/>
                </a:solidFill>
                <a:latin typeface="Century Schoolbook" pitchFamily="18" charset="0"/>
              </a:rPr>
              <a:t>Ссылки на рисунки</a:t>
            </a:r>
          </a:p>
        </p:txBody>
      </p:sp>
      <p:sp>
        <p:nvSpPr>
          <p:cNvPr id="49159" name="Прямоугольник 9"/>
          <p:cNvSpPr>
            <a:spLocks noChangeArrowheads="1"/>
          </p:cNvSpPr>
          <p:nvPr/>
        </p:nvSpPr>
        <p:spPr bwMode="auto">
          <a:xfrm>
            <a:off x="0" y="48688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7"/>
              </a:rPr>
              <a:t>http://i034.radikal.ru/0801/31/5fa819c3ea52.jpg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санкюлоты</a:t>
            </a:r>
          </a:p>
        </p:txBody>
      </p:sp>
      <p:sp>
        <p:nvSpPr>
          <p:cNvPr id="49160" name="Прямоугольник 14"/>
          <p:cNvSpPr>
            <a:spLocks noChangeArrowheads="1"/>
          </p:cNvSpPr>
          <p:nvPr/>
        </p:nvSpPr>
        <p:spPr bwMode="auto">
          <a:xfrm>
            <a:off x="0" y="11969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" pitchFamily="18" charset="0"/>
                <a:hlinkClick r:id="rId8"/>
              </a:rPr>
              <a:t>http://andmeronov.narod.ru/images/oflogotip.png</a:t>
            </a:r>
            <a:r>
              <a:rPr lang="ru-RU" sz="2000">
                <a:latin typeface="Century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" pitchFamily="18" charset="0"/>
              </a:rPr>
              <a:t>-</a:t>
            </a:r>
            <a:r>
              <a:rPr lang="en-US" sz="2000">
                <a:solidFill>
                  <a:srgbClr val="FFC000"/>
                </a:solidFill>
                <a:latin typeface="Century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французская революция</a:t>
            </a:r>
          </a:p>
        </p:txBody>
      </p:sp>
      <p:sp>
        <p:nvSpPr>
          <p:cNvPr id="49161" name="Прямоугольник 15"/>
          <p:cNvSpPr>
            <a:spLocks noChangeArrowheads="1"/>
          </p:cNvSpPr>
          <p:nvPr/>
        </p:nvSpPr>
        <p:spPr bwMode="auto">
          <a:xfrm>
            <a:off x="0" y="5300663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9"/>
              </a:rPr>
              <a:t>http://ru.wikipedia.org/wiki/</a:t>
            </a:r>
            <a:r>
              <a:rPr lang="ru-RU" sz="2000">
                <a:latin typeface="Century Schoolbook" pitchFamily="18" charset="0"/>
                <a:hlinkClick r:id="rId9"/>
              </a:rPr>
              <a:t>Файл:</a:t>
            </a:r>
            <a:r>
              <a:rPr lang="en-US" sz="2000">
                <a:latin typeface="Century Schoolbook" pitchFamily="18" charset="0"/>
                <a:hlinkClick r:id="rId9"/>
              </a:rPr>
              <a:t>Sans-culotte.jpg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-санкюлот</a:t>
            </a:r>
          </a:p>
        </p:txBody>
      </p:sp>
      <p:sp>
        <p:nvSpPr>
          <p:cNvPr id="49162" name="Прямоугольник 16"/>
          <p:cNvSpPr>
            <a:spLocks noChangeArrowheads="1"/>
          </p:cNvSpPr>
          <p:nvPr/>
        </p:nvSpPr>
        <p:spPr bwMode="auto">
          <a:xfrm>
            <a:off x="0" y="56610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10"/>
              </a:rPr>
              <a:t>http://www.ukrmap.kiev.ua/program2010/wh9/vsesvit_history_9_files/image007.gif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Генеральные штаты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Прямоугольник 1"/>
          <p:cNvSpPr>
            <a:spLocks noChangeArrowheads="1"/>
          </p:cNvSpPr>
          <p:nvPr/>
        </p:nvSpPr>
        <p:spPr bwMode="auto">
          <a:xfrm>
            <a:off x="0" y="6021388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2"/>
              </a:rPr>
              <a:t>http://www.agitclub.ru/museum/revolution1/1789/declarat/declaration2.jpg</a:t>
            </a:r>
            <a:r>
              <a:rPr lang="ru-RU" sz="2000">
                <a:latin typeface="Century Schoolbook" pitchFamily="18" charset="0"/>
              </a:rPr>
              <a:t> -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Декларация прав человека и гражданина</a:t>
            </a:r>
          </a:p>
        </p:txBody>
      </p:sp>
      <p:sp>
        <p:nvSpPr>
          <p:cNvPr id="50178" name="Прямоугольник 2"/>
          <p:cNvSpPr>
            <a:spLocks noChangeArrowheads="1"/>
          </p:cNvSpPr>
          <p:nvPr/>
        </p:nvSpPr>
        <p:spPr bwMode="auto">
          <a:xfrm>
            <a:off x="0" y="3573463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3"/>
              </a:rPr>
              <a:t>http://ru.wikipedia.org/wiki/</a:t>
            </a:r>
            <a:r>
              <a:rPr lang="ru-RU" sz="2000">
                <a:latin typeface="Century Schoolbook" pitchFamily="18" charset="0"/>
                <a:hlinkClick r:id="rId3"/>
              </a:rPr>
              <a:t>Файл:</a:t>
            </a:r>
            <a:r>
              <a:rPr lang="en-US" sz="2000">
                <a:latin typeface="Century Schoolbook" pitchFamily="18" charset="0"/>
                <a:hlinkClick r:id="rId3"/>
              </a:rPr>
              <a:t>Prise_de_la_Bastille.jpg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–взятие Бастилии</a:t>
            </a:r>
          </a:p>
        </p:txBody>
      </p:sp>
      <p:sp>
        <p:nvSpPr>
          <p:cNvPr id="50179" name="Прямоугольник 3"/>
          <p:cNvSpPr>
            <a:spLocks noChangeArrowheads="1"/>
          </p:cNvSpPr>
          <p:nvPr/>
        </p:nvSpPr>
        <p:spPr bwMode="auto">
          <a:xfrm>
            <a:off x="0" y="1341438"/>
            <a:ext cx="9144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4"/>
              </a:rPr>
              <a:t>http://www.ukrmap.kiev.ua/program2010/wh9/vsesvit_history_9_files/image009.jpg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клятва в зале для игры в мяч</a:t>
            </a:r>
          </a:p>
          <a:p>
            <a:endParaRPr lang="ru-RU" sz="200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50180" name="Прямоугольник 5"/>
          <p:cNvSpPr>
            <a:spLocks noChangeArrowheads="1"/>
          </p:cNvSpPr>
          <p:nvPr/>
        </p:nvSpPr>
        <p:spPr bwMode="auto">
          <a:xfrm>
            <a:off x="0" y="206057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5"/>
              </a:rPr>
              <a:t>http://www.ukrmap.kiev.ua/program2010/wh9/vsesvit_history_9_files/image015.jpg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-Мирабо</a:t>
            </a:r>
          </a:p>
        </p:txBody>
      </p:sp>
      <p:sp>
        <p:nvSpPr>
          <p:cNvPr id="50181" name="Прямоугольник 6"/>
          <p:cNvSpPr>
            <a:spLocks noChangeArrowheads="1"/>
          </p:cNvSpPr>
          <p:nvPr/>
        </p:nvSpPr>
        <p:spPr bwMode="auto">
          <a:xfrm>
            <a:off x="0" y="27813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6"/>
              </a:rPr>
              <a:t>http://1.bp.blogspot.com/_vYPIDwOMhm4/SttwusIV8DI/AAAAAAAAb-Q/JDUgE_D-_UA/s400/09-10-035.jpg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Камилл Демулен</a:t>
            </a:r>
          </a:p>
        </p:txBody>
      </p:sp>
      <p:sp>
        <p:nvSpPr>
          <p:cNvPr id="50182" name="Прямоугольник 7"/>
          <p:cNvSpPr>
            <a:spLocks noChangeArrowheads="1"/>
          </p:cNvSpPr>
          <p:nvPr/>
        </p:nvSpPr>
        <p:spPr bwMode="auto">
          <a:xfrm>
            <a:off x="0" y="429260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7"/>
              </a:rPr>
              <a:t>http://tourismeu.ru/uploads/posts/2011-02/1296859942_56.jpg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- флаг Французской республики</a:t>
            </a:r>
          </a:p>
        </p:txBody>
      </p:sp>
      <p:sp>
        <p:nvSpPr>
          <p:cNvPr id="50183" name="Прямоугольник 8"/>
          <p:cNvSpPr>
            <a:spLocks noChangeArrowheads="1"/>
          </p:cNvSpPr>
          <p:nvPr/>
        </p:nvSpPr>
        <p:spPr bwMode="auto">
          <a:xfrm>
            <a:off x="0" y="6921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8"/>
              </a:rPr>
              <a:t>http://www.agitclub.ru/museum/revolution1/1789/rambofoto/third2.gif</a:t>
            </a:r>
            <a:r>
              <a:rPr lang="ru-RU" sz="2000">
                <a:latin typeface="Century Schoolbook" pitchFamily="18" charset="0"/>
              </a:rPr>
              <a:t> -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пробуждение третьего сословия</a:t>
            </a:r>
          </a:p>
        </p:txBody>
      </p:sp>
      <p:sp>
        <p:nvSpPr>
          <p:cNvPr id="50184" name="Прямоугольник 9"/>
          <p:cNvSpPr>
            <a:spLocks noChangeArrowheads="1"/>
          </p:cNvSpPr>
          <p:nvPr/>
        </p:nvSpPr>
        <p:spPr bwMode="auto">
          <a:xfrm>
            <a:off x="0" y="5229225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entury Schoolbook" pitchFamily="18" charset="0"/>
                <a:hlinkClick r:id="rId9"/>
              </a:rPr>
              <a:t>http://ru.wikipedia.org/wiki/</a:t>
            </a:r>
            <a:r>
              <a:rPr lang="ru-RU" sz="2000">
                <a:latin typeface="Century Schoolbook" pitchFamily="18" charset="0"/>
                <a:hlinkClick r:id="rId9"/>
              </a:rPr>
              <a:t>Файл:</a:t>
            </a:r>
            <a:r>
              <a:rPr lang="en-US" sz="2000">
                <a:latin typeface="Century Schoolbook" pitchFamily="18" charset="0"/>
                <a:hlinkClick r:id="rId9"/>
              </a:rPr>
              <a:t>Gilbert_du_Motier_Marquis_de_Lafayette.jpg</a:t>
            </a:r>
            <a:r>
              <a:rPr lang="ru-RU" sz="2000">
                <a:latin typeface="Century Schoolbook" pitchFamily="18" charset="0"/>
              </a:rPr>
              <a:t> </a:t>
            </a:r>
            <a:r>
              <a:rPr lang="ru-RU" sz="2000">
                <a:solidFill>
                  <a:srgbClr val="FFC000"/>
                </a:solidFill>
                <a:latin typeface="Century Schoolbook" pitchFamily="18" charset="0"/>
              </a:rPr>
              <a:t>– Жильбер де Лафайет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323528" y="1340768"/>
            <a:ext cx="576064" cy="584614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23528" y="3645024"/>
            <a:ext cx="576064" cy="555203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19250" y="3500438"/>
            <a:ext cx="64817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Century Schoolbook" pitchFamily="18" charset="0"/>
              </a:rPr>
              <a:t>Определить социально-</a:t>
            </a:r>
            <a:r>
              <a:rPr lang="ru-RU" sz="3200" b="1" dirty="0" err="1" smtClean="0">
                <a:solidFill>
                  <a:srgbClr val="FFC000"/>
                </a:solidFill>
                <a:latin typeface="Century Schoolbook" pitchFamily="18" charset="0"/>
              </a:rPr>
              <a:t>экономичесчкие</a:t>
            </a:r>
            <a:r>
              <a:rPr lang="ru-RU" sz="3200" b="1" dirty="0" smtClean="0">
                <a:solidFill>
                  <a:srgbClr val="FFC000"/>
                </a:solidFill>
                <a:latin typeface="Century Schoolbook" pitchFamily="18" charset="0"/>
              </a:rPr>
              <a:t> причины революции.</a:t>
            </a:r>
            <a:endParaRPr lang="ru-RU" sz="3200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619250" y="1196975"/>
            <a:ext cx="64817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  <a:latin typeface="Century Schoolbook" pitchFamily="18" charset="0"/>
              </a:rPr>
              <a:t>Сделать предположения о развитии страны накануне революции.</a:t>
            </a:r>
            <a:endParaRPr lang="ru-RU" sz="3200" b="1" dirty="0">
              <a:solidFill>
                <a:srgbClr val="FFC000"/>
              </a:solidFill>
              <a:latin typeface="Century Schoolbook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250825" y="5949950"/>
            <a:ext cx="86026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Schoolbook" pitchFamily="18" charset="0"/>
              </a:rPr>
              <a:t>Из работы А.Рамбо "История Французской революции"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620713"/>
            <a:ext cx="8713788" cy="526256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bg1"/>
                </a:solidFill>
                <a:latin typeface="Century Schoolbook" pitchFamily="18" charset="0"/>
              </a:rPr>
              <a:t>	</a:t>
            </a: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Дворяне пользовались правами господ: всякий раз, когда земля переходила от одного владельца к другому, уплачивался особый налог. 	Затем господину платился ценз - постоянная ежегодная рента. К этому надо добавить господский оброк, который в некоторых случаях удваивал ценз; барщину, отнимавшую у земледельца 52 дня в году; дорожные пошлины на мостах, дорогах, рынках; помещичьи монополии, обязывавшие мелких собственников за особую плату пользоваться виноградными прессами, мельницами и печами, устроенными господином; право господина иметь голубятни, что отдавало в жертву голубям  крестьянские посевы.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2"/>
          <p:cNvSpPr>
            <a:spLocks noChangeArrowheads="1"/>
          </p:cNvSpPr>
          <p:nvPr/>
        </p:nvSpPr>
        <p:spPr bwMode="auto">
          <a:xfrm>
            <a:off x="179388" y="5157788"/>
            <a:ext cx="871378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Century Schoolbook" pitchFamily="18" charset="0"/>
              </a:rPr>
              <a:t>Из письма Д.И.Фонвизина графу П.И.Панину о положении во Франции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1773238"/>
            <a:ext cx="8064500" cy="30464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	Налоги, частые и тяжкие, служат одному обогащению ненасытных начальников; никто не смеет слова молвить против сих угнетений. </a:t>
            </a:r>
          </a:p>
          <a:p>
            <a:pPr>
              <a:defRPr/>
            </a:pP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	Франция вся на откупу. Невозможно выехать на несколько шагов от Парижа, чтоб, </a:t>
            </a:r>
            <a:r>
              <a:rPr lang="ru-RU" sz="2400" b="1" dirty="0" err="1">
                <a:solidFill>
                  <a:schemeClr val="bg1"/>
                </a:solidFill>
                <a:latin typeface="Century Schoolbook" pitchFamily="18" charset="0"/>
              </a:rPr>
              <a:t>воротясь</a:t>
            </a:r>
            <a:r>
              <a:rPr lang="ru-RU" sz="2400" b="1" dirty="0">
                <a:solidFill>
                  <a:schemeClr val="bg1"/>
                </a:solidFill>
                <a:latin typeface="Century Schoolbook" pitchFamily="18" charset="0"/>
              </a:rPr>
              <a:t>, не быть остановленным таможней. Почти за все ввозимое в город платится столько пошлины, сколько сама вещь стоит».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50825" y="3213100"/>
            <a:ext cx="50419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000" b="1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>
                <a:latin typeface="Century Schoolbook" pitchFamily="18" charset="0"/>
              </a:rPr>
              <a:t> </a:t>
            </a:r>
            <a:r>
              <a:rPr lang="ru-RU" sz="2400" b="1" dirty="0" smtClean="0">
                <a:latin typeface="Century Schoolbook" pitchFamily="18" charset="0"/>
              </a:rPr>
              <a:t>Высокие налоги</a:t>
            </a:r>
            <a:endParaRPr lang="ru-RU" sz="2400" b="1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latin typeface="Century Schoolbook" pitchFamily="18" charset="0"/>
              </a:rPr>
              <a:t> </a:t>
            </a:r>
            <a:r>
              <a:rPr lang="ru-RU" sz="2400" b="1" dirty="0" smtClean="0">
                <a:latin typeface="Century Schoolbook" pitchFamily="18" charset="0"/>
              </a:rPr>
              <a:t>Феодальные повинности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Century Schoolbook" pitchFamily="18" charset="0"/>
              </a:rPr>
              <a:t> Цеховые порядки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latin typeface="Century Schoolbook" pitchFamily="18" charset="0"/>
              </a:rPr>
              <a:t> Внутренние </a:t>
            </a:r>
            <a:r>
              <a:rPr lang="en-US" sz="2400" b="1" dirty="0" smtClean="0">
                <a:latin typeface="Century Schoolbook" pitchFamily="18" charset="0"/>
              </a:rPr>
              <a:t> </a:t>
            </a:r>
            <a:r>
              <a:rPr lang="ru-RU" sz="2400" b="1" dirty="0" smtClean="0">
                <a:latin typeface="Century Schoolbook" pitchFamily="18" charset="0"/>
              </a:rPr>
              <a:t>таможенные </a:t>
            </a:r>
            <a:r>
              <a:rPr lang="ru-RU" sz="2400" b="1" dirty="0">
                <a:latin typeface="Century Schoolbook" pitchFamily="18" charset="0"/>
              </a:rPr>
              <a:t>	</a:t>
            </a:r>
            <a:r>
              <a:rPr lang="ru-RU" sz="2400" b="1" dirty="0" smtClean="0">
                <a:latin typeface="Century Schoolbook" pitchFamily="18" charset="0"/>
              </a:rPr>
              <a:t>пошлины</a:t>
            </a:r>
            <a:endParaRPr lang="ru-RU" sz="2400" b="1" dirty="0">
              <a:latin typeface="Century Schoolbook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latin typeface="Century Schoolbook" pitchFamily="18" charset="0"/>
              </a:rPr>
              <a:t> </a:t>
            </a:r>
            <a:r>
              <a:rPr lang="ru-RU" sz="2400" b="1" dirty="0" smtClean="0">
                <a:latin typeface="Century Schoolbook" pitchFamily="18" charset="0"/>
              </a:rPr>
              <a:t>Неурожаи</a:t>
            </a:r>
            <a:endParaRPr lang="ru-RU" sz="2400" b="1" dirty="0">
              <a:latin typeface="Century Schoolbook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5724525" y="3789363"/>
            <a:ext cx="2808288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</a:pPr>
            <a:endParaRPr lang="ru-RU" sz="2400" b="1">
              <a:latin typeface="Century Schoolbook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b="1">
                <a:latin typeface="Century Schoolbook" pitchFamily="18" charset="0"/>
              </a:rPr>
              <a:t>Кризис в экономике</a:t>
            </a:r>
          </a:p>
          <a:p>
            <a:pPr>
              <a:buFont typeface="Wingdings" pitchFamily="2" charset="2"/>
              <a:buChar char="Ø"/>
            </a:pPr>
            <a:r>
              <a:rPr lang="ru-RU" sz="2400" b="1">
                <a:latin typeface="Century Schoolbook" pitchFamily="18" charset="0"/>
              </a:rPr>
              <a:t>Обнищание народных масс</a:t>
            </a:r>
          </a:p>
          <a:p>
            <a:pPr>
              <a:buFont typeface="Wingdings" pitchFamily="2" charset="2"/>
              <a:buChar char="Ø"/>
            </a:pPr>
            <a:r>
              <a:rPr lang="ru-RU" sz="2400" b="1">
                <a:latin typeface="Century Schoolbook" pitchFamily="18" charset="0"/>
              </a:rPr>
              <a:t>Всеобщее недовольство</a:t>
            </a:r>
          </a:p>
          <a:p>
            <a:pPr>
              <a:buFont typeface="Wingdings" pitchFamily="2" charset="2"/>
              <a:buChar char="Ø"/>
            </a:pPr>
            <a:endParaRPr lang="ru-RU" sz="2400" b="1">
              <a:latin typeface="Century Schoolbook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flipV="1">
            <a:off x="6156325" y="2636838"/>
            <a:ext cx="1223963" cy="647700"/>
          </a:xfrm>
          <a:prstGeom prst="bent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85" name="Прямоугольник 10"/>
          <p:cNvSpPr>
            <a:spLocks noChangeArrowheads="1"/>
          </p:cNvSpPr>
          <p:nvPr/>
        </p:nvSpPr>
        <p:spPr bwMode="auto">
          <a:xfrm>
            <a:off x="0" y="85725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C000"/>
                </a:solidFill>
                <a:latin typeface="Century Schoolbook" pitchFamily="18" charset="0"/>
              </a:rPr>
              <a:t>Социально- экономические причины революции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6" grpId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Users\Пользователь\Pictures\лу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484313"/>
            <a:ext cx="3059113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609600"/>
            <a:ext cx="9156700" cy="6953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987675" y="5732463"/>
            <a:ext cx="2089150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Людовик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XV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(1715 – 1774) </a:t>
            </a:r>
          </a:p>
        </p:txBody>
      </p:sp>
      <p:grpSp>
        <p:nvGrpSpPr>
          <p:cNvPr id="10" name="Скругленная прямоугольная выноска 9"/>
          <p:cNvGrpSpPr>
            <a:grpSpLocks/>
          </p:cNvGrpSpPr>
          <p:nvPr/>
        </p:nvGrpSpPr>
        <p:grpSpPr bwMode="auto">
          <a:xfrm>
            <a:off x="4322763" y="1543050"/>
            <a:ext cx="4589462" cy="5003800"/>
            <a:chOff x="2723" y="972"/>
            <a:chExt cx="2891" cy="3152"/>
          </a:xfrm>
        </p:grpSpPr>
        <p:pic>
          <p:nvPicPr>
            <p:cNvPr id="21508" name="Скругленная прямоугольная выноска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23" y="972"/>
              <a:ext cx="2891" cy="3152"/>
            </a:xfrm>
            <a:prstGeom prst="rect">
              <a:avLst/>
            </a:prstGeom>
            <a:noFill/>
          </p:spPr>
        </p:pic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660" y="1090"/>
              <a:ext cx="1842" cy="29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>
                  <a:solidFill>
                    <a:srgbClr val="FFFFFF"/>
                  </a:solidFill>
                  <a:latin typeface="Century Schoolbook" pitchFamily="18" charset="0"/>
                </a:rPr>
                <a:t>«Только в одной моей особе пребывает королевская власть. </a:t>
              </a:r>
            </a:p>
            <a:p>
              <a:pPr algn="ctr"/>
              <a:r>
                <a:rPr lang="ru-RU" sz="2400">
                  <a:solidFill>
                    <a:srgbClr val="FFFFFF"/>
                  </a:solidFill>
                  <a:latin typeface="Century Schoolbook" pitchFamily="18" charset="0"/>
                </a:rPr>
                <a:t>Весь общественный порядок во всем его объеме исходит от меня, интересы и права нации – все здесь, в моей руке. </a:t>
              </a:r>
            </a:p>
          </p:txBody>
        </p:sp>
      </p:grpSp>
      <p:pic>
        <p:nvPicPr>
          <p:cNvPr id="21511" name="Picture 3" descr="C:\Users\Пользователь\Pictures\ге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484313"/>
            <a:ext cx="2401888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3059113" y="765175"/>
            <a:ext cx="316865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Из дневника Людовика </a:t>
            </a:r>
            <a:r>
              <a:rPr lang="en-US" sz="2400" b="1" dirty="0">
                <a:solidFill>
                  <a:srgbClr val="FFC000"/>
                </a:solidFill>
                <a:latin typeface="Century Schoolbook" pitchFamily="18" charset="0"/>
              </a:rPr>
              <a:t>XVI</a:t>
            </a:r>
            <a:r>
              <a:rPr lang="ru-RU" sz="2400" b="1" dirty="0">
                <a:solidFill>
                  <a:srgbClr val="FFC000"/>
                </a:solidFill>
                <a:latin typeface="Century Schoolbook" pitchFamily="18" charset="0"/>
              </a:rPr>
              <a:t> накануне революции во Франции: 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«Июнь.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20-е – охота на оленя в 9 часов в </a:t>
            </a:r>
            <a:r>
              <a:rPr lang="ru-RU" sz="2400" b="1" dirty="0" err="1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Бютар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,  застрелил одного.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22-е – ничего.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25-е – ничего, охота на оленя в </a:t>
            </a:r>
            <a:r>
              <a:rPr lang="ru-RU" sz="2400" b="1" dirty="0" err="1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Сент-Аполлин</a:t>
            </a: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.</a:t>
            </a:r>
          </a:p>
          <a:p>
            <a:pPr>
              <a:spcBef>
                <a:spcPts val="0"/>
              </a:spcBef>
              <a:defRPr/>
            </a:pPr>
            <a:r>
              <a:rPr lang="ru-RU" sz="2400" b="1" dirty="0">
                <a:solidFill>
                  <a:schemeClr val="tx1">
                    <a:lumMod val="95000"/>
                  </a:schemeClr>
                </a:solidFill>
                <a:latin typeface="Century Schoolbook" pitchFamily="18" charset="0"/>
              </a:rPr>
              <a:t>30-е – ничего».</a:t>
            </a:r>
          </a:p>
          <a:p>
            <a:pPr>
              <a:spcBef>
                <a:spcPct val="50000"/>
              </a:spcBef>
              <a:defRPr/>
            </a:pPr>
            <a:endParaRPr lang="ru-RU" sz="1600" b="1" dirty="0">
              <a:solidFill>
                <a:schemeClr val="tx1">
                  <a:lumMod val="95000"/>
                </a:schemeClr>
              </a:solidFill>
              <a:latin typeface="Century Schoolbook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27763" y="4292600"/>
            <a:ext cx="262731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Мария-Антуанетта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(1755 – 17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93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) </a:t>
            </a:r>
          </a:p>
          <a:p>
            <a:pPr algn="ctr">
              <a:spcBef>
                <a:spcPct val="50000"/>
              </a:spcBef>
              <a:defRPr/>
            </a:pP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3" name="Скругленная прямоугольная выноска 12"/>
          <p:cNvGrpSpPr>
            <a:grpSpLocks/>
          </p:cNvGrpSpPr>
          <p:nvPr/>
        </p:nvGrpSpPr>
        <p:grpSpPr bwMode="auto">
          <a:xfrm>
            <a:off x="5986463" y="4852988"/>
            <a:ext cx="2713037" cy="1766887"/>
            <a:chOff x="3771" y="3057"/>
            <a:chExt cx="1709" cy="1113"/>
          </a:xfrm>
        </p:grpSpPr>
        <p:pic>
          <p:nvPicPr>
            <p:cNvPr id="22531" name="Скругленная прямоугольная выноска 12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71" y="3057"/>
              <a:ext cx="1709" cy="1113"/>
            </a:xfrm>
            <a:prstGeom prst="rect">
              <a:avLst/>
            </a:prstGeom>
            <a:noFill/>
          </p:spPr>
        </p:pic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3834" y="3242"/>
              <a:ext cx="1585" cy="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entury Schoolbook" pitchFamily="18" charset="0"/>
                </a:rPr>
                <a:t>«Если нет хлеба, пусть едят пирожные!»</a:t>
              </a: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323850" y="4437063"/>
            <a:ext cx="22320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Людовик 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XVI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  <a:latin typeface="Century Schoolbook" pitchFamily="18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(175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4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 – 17</a:t>
            </a:r>
            <a:r>
              <a:rPr lang="en-US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93</a:t>
            </a:r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Century Schoolbook" pitchFamily="18" charset="0"/>
              </a:rPr>
              <a:t>) </a:t>
            </a:r>
          </a:p>
        </p:txBody>
      </p:sp>
      <p:pic>
        <p:nvPicPr>
          <p:cNvPr id="22535" name="Picture 2" descr="C:\Users\Пользователь\Pictures\Рисунок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9863" y="720725"/>
            <a:ext cx="243205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3" descr="C:\Users\Пользователь\Pictures\Рисунок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825" y="908050"/>
            <a:ext cx="261937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хема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6225" y="1444625"/>
            <a:ext cx="6351588" cy="5419725"/>
          </a:xfrm>
          <a:prstGeom prst="rect">
            <a:avLst/>
          </a:prstGeom>
          <a:noFill/>
        </p:spPr>
      </p:pic>
      <p:sp>
        <p:nvSpPr>
          <p:cNvPr id="7" name="AutoShape 56"/>
          <p:cNvSpPr>
            <a:spLocks/>
          </p:cNvSpPr>
          <p:nvPr/>
        </p:nvSpPr>
        <p:spPr bwMode="auto">
          <a:xfrm rot="19614498" flipH="1">
            <a:off x="6800850" y="1377950"/>
            <a:ext cx="684213" cy="3621088"/>
          </a:xfrm>
          <a:prstGeom prst="leftBrace">
            <a:avLst>
              <a:gd name="adj1" fmla="val 93621"/>
              <a:gd name="adj2" fmla="val 51384"/>
            </a:avLst>
          </a:prstGeom>
          <a:noFill/>
          <a:ln w="38100">
            <a:solidFill>
              <a:schemeClr val="tx1">
                <a:lumMod val="9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 dirty="0">
              <a:latin typeface="Century Schoolbook" pitchFamily="18" charset="0"/>
            </a:endParaRPr>
          </a:p>
        </p:txBody>
      </p:sp>
      <p:pic>
        <p:nvPicPr>
          <p:cNvPr id="8" name="Прямоугольник 7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88163" y="1835150"/>
            <a:ext cx="2389187" cy="100012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11188" y="5229225"/>
            <a:ext cx="2952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entury Schoolbook" pitchFamily="18" charset="0"/>
              </a:rPr>
              <a:t>О чем свидетельствует </a:t>
            </a:r>
          </a:p>
          <a:p>
            <a:r>
              <a:rPr lang="ru-RU" sz="2400" b="1">
                <a:latin typeface="Century Schoolbook" pitchFamily="18" charset="0"/>
              </a:rPr>
              <a:t>карикатура? </a:t>
            </a:r>
          </a:p>
        </p:txBody>
      </p:sp>
      <p:pic>
        <p:nvPicPr>
          <p:cNvPr id="13" name="Прямоугольник 1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60325" y="554038"/>
            <a:ext cx="9259888" cy="811212"/>
          </a:xfrm>
          <a:prstGeom prst="rect">
            <a:avLst/>
          </a:prstGeom>
          <a:noFill/>
        </p:spPr>
      </p:pic>
      <p:sp>
        <p:nvSpPr>
          <p:cNvPr id="14" name="Oval 4"/>
          <p:cNvSpPr>
            <a:spLocks noChangeArrowheads="1"/>
          </p:cNvSpPr>
          <p:nvPr/>
        </p:nvSpPr>
        <p:spPr bwMode="auto">
          <a:xfrm rot="10526003" flipV="1">
            <a:off x="179512" y="5229200"/>
            <a:ext cx="463398" cy="432049"/>
          </a:xfrm>
          <a:prstGeom prst="ellipse">
            <a:avLst/>
          </a:prstGeom>
          <a:solidFill>
            <a:srgbClr val="EE320C"/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latin typeface="Georgia" pitchFamily="18" charset="0"/>
              </a:rPr>
              <a:t>?</a:t>
            </a:r>
          </a:p>
        </p:txBody>
      </p:sp>
      <p:pic>
        <p:nvPicPr>
          <p:cNvPr id="25607" name="Picture 2" descr="C:\Users\Пользователь\Pictures\Рисунок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850" y="1484313"/>
            <a:ext cx="2592388" cy="347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.2|5.6|3.1|5.8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2.7|7|1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2388</TotalTime>
  <Words>806</Words>
  <Application>Microsoft Office PowerPoint</Application>
  <PresentationFormat>Экран (4:3)</PresentationFormat>
  <Paragraphs>153</Paragraphs>
  <Slides>24</Slides>
  <Notes>2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287</cp:revision>
  <dcterms:created xsi:type="dcterms:W3CDTF">2010-08-25T16:43:26Z</dcterms:created>
  <dcterms:modified xsi:type="dcterms:W3CDTF">2016-07-30T20:47:58Z</dcterms:modified>
</cp:coreProperties>
</file>