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88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200"/>
    <a:srgbClr val="990033"/>
    <a:srgbClr val="924900"/>
    <a:srgbClr val="2A65AC"/>
    <a:srgbClr val="FAFBF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63BEF-93B8-46E2-9E17-1E082CCA5161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637E2-DC3F-4D12-BC14-6992AC1D16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9413D5-C178-4D2A-87C4-B25D6DF7E349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A2526F-BE36-4581-9756-F70F302A8DAD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2C04-C30A-4CC7-ACC3-8D07A76C134E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32C04-C30A-4CC7-ACC3-8D07A76C134E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E5691-7073-43DA-AF96-D340738EE2D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51520" y="5085184"/>
            <a:ext cx="85689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endParaRPr lang="ru-RU" sz="2400" b="1" i="1" dirty="0">
              <a:latin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1484784"/>
            <a:ext cx="87129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4200"/>
                </a:solidFill>
                <a:latin typeface="Times New Roman" pitchFamily="18" charset="0"/>
                <a:ea typeface="MingLiU_HKSCS-ExtB" pitchFamily="18" charset="-120"/>
                <a:cs typeface="Times New Roman" pitchFamily="18" charset="0"/>
              </a:rPr>
              <a:t>Казанское ханство от самостоятельности – к зависимости и гибели</a:t>
            </a:r>
            <a:endParaRPr lang="ru-RU" sz="3200" b="1" dirty="0">
              <a:solidFill>
                <a:srgbClr val="004200"/>
              </a:solidFill>
              <a:latin typeface="Times New Roman" pitchFamily="18" charset="0"/>
              <a:ea typeface="MingLiU_HKSCS-ExtB" pitchFamily="18" charset="-12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35896" y="5085184"/>
            <a:ext cx="19656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4200"/>
                </a:solidFill>
                <a:latin typeface="Georgia" pitchFamily="18" charset="0"/>
              </a:rPr>
              <a:t>6 класс</a:t>
            </a:r>
            <a:endParaRPr lang="ru-RU" sz="3600" b="1" dirty="0">
              <a:solidFill>
                <a:srgbClr val="00420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85725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В конце августа 1552 года огромная армия во главе с Иваном IV подошла к Казани. Войско насчитывало почти 60 тысяч пеших и конных воинов, включая и татарских конников </a:t>
            </a:r>
            <a:r>
              <a:rPr lang="ru-RU" b="1" dirty="0" err="1" smtClean="0"/>
              <a:t>Шах-Али</a:t>
            </a:r>
            <a:r>
              <a:rPr lang="ru-RU" b="1" dirty="0" smtClean="0"/>
              <a:t>. У </a:t>
            </a:r>
            <a:r>
              <a:rPr lang="ru-RU" b="1" dirty="0" err="1" smtClean="0"/>
              <a:t>казанцев</a:t>
            </a:r>
            <a:r>
              <a:rPr lang="ru-RU" b="1" dirty="0" smtClean="0"/>
              <a:t> сил было в 2 раза меньше. Но были они полны решимости отстоять город или умереть.</a:t>
            </a:r>
            <a:endParaRPr lang="ru-RU" dirty="0" smtClean="0"/>
          </a:p>
          <a:p>
            <a:r>
              <a:rPr lang="ru-RU" dirty="0" smtClean="0"/>
              <a:t> </a:t>
            </a:r>
            <a:r>
              <a:rPr lang="ru-RU" b="1" dirty="0" smtClean="0"/>
              <a:t>Целый </a:t>
            </a:r>
            <a:r>
              <a:rPr lang="ru-RU" b="1" dirty="0" err="1" smtClean="0"/>
              <a:t>меяц</a:t>
            </a:r>
            <a:r>
              <a:rPr lang="ru-RU" b="1" dirty="0" smtClean="0"/>
              <a:t> шли ожесточенные бои. Защитников Казани становилось все меньше.</a:t>
            </a:r>
            <a:endParaRPr lang="ru-RU" dirty="0" smtClean="0"/>
          </a:p>
          <a:p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70658" name="Picture 2" descr="http://isttat6.izmeri.edusite.ru/images/p75_vzyatiekazan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857364"/>
            <a:ext cx="4076700" cy="4286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357158" y="500042"/>
            <a:ext cx="82153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Казанское ханство возникло как самостоятельное государство. Таким оно и оставалось более сорока лет. Особенно прочным было положение ханства в первые двадцать лет. Тогда страной правил хан </a:t>
            </a:r>
            <a:r>
              <a:rPr lang="ru-RU" b="1" dirty="0" err="1" smtClean="0"/>
              <a:t>Махмуд</a:t>
            </a:r>
            <a:r>
              <a:rPr lang="ru-RU" b="1" dirty="0" smtClean="0"/>
              <a:t> (</a:t>
            </a:r>
            <a:r>
              <a:rPr lang="ru-RU" b="1" dirty="0" err="1" smtClean="0"/>
              <a:t>Махмутек</a:t>
            </a:r>
            <a:r>
              <a:rPr lang="ru-RU" b="1" dirty="0" smtClean="0"/>
              <a:t>). В те времена Золотой Орды уже не было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0" y="178592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Но набирало силу растущее Московское государство. Правда, Москва была занята борьбой с Ордой, и до Казани у нее не доходили руки. Казанскому ханству пока никто не угрожал. </a:t>
            </a:r>
            <a:r>
              <a:rPr lang="ru-RU" b="1" dirty="0" err="1" smtClean="0"/>
              <a:t>Этог</a:t>
            </a:r>
            <a:r>
              <a:rPr lang="ru-RU" b="1" dirty="0" smtClean="0"/>
              <a:t> способствовало развитию торговли и росту городов. Вскоре после смерти </a:t>
            </a:r>
            <a:r>
              <a:rPr lang="ru-RU" b="1" dirty="0" err="1" smtClean="0"/>
              <a:t>Махмуда</a:t>
            </a:r>
            <a:r>
              <a:rPr lang="ru-RU" b="1" dirty="0" smtClean="0"/>
              <a:t> многое переменилось.</a:t>
            </a:r>
            <a:endParaRPr lang="ru-RU" dirty="0" smtClean="0"/>
          </a:p>
          <a:p>
            <a:r>
              <a:rPr lang="ru-RU" dirty="0" smtClean="0"/>
              <a:t> </a:t>
            </a:r>
          </a:p>
          <a:p>
            <a:r>
              <a:rPr lang="ru-RU" b="1" dirty="0" smtClean="0"/>
              <a:t>В 1467 г. великий князь московский Иван III начал войну против ханства. Война была непродолжительной, но очень </a:t>
            </a:r>
            <a:r>
              <a:rPr lang="ru-RU" b="1" dirty="0" err="1" smtClean="0"/>
              <a:t>ожесточеной</a:t>
            </a:r>
            <a:r>
              <a:rPr lang="ru-RU" b="1" dirty="0" smtClean="0"/>
              <a:t> с обеих сторон. Поводом ей послужил освободившийся казанский престол. Иван хотел видеть в нем своего ставленника </a:t>
            </a:r>
            <a:r>
              <a:rPr lang="ru-RU" b="1" dirty="0" err="1" smtClean="0"/>
              <a:t>Касима</a:t>
            </a:r>
            <a:r>
              <a:rPr lang="ru-RU" b="1" dirty="0" smtClean="0"/>
              <a:t>. </a:t>
            </a:r>
            <a:r>
              <a:rPr lang="ru-RU" b="1" dirty="0" err="1" smtClean="0"/>
              <a:t>Казанцы</a:t>
            </a:r>
            <a:r>
              <a:rPr lang="ru-RU" b="1" dirty="0" smtClean="0"/>
              <a:t> же желали, чтобы ханом был Ибрагим, сын </a:t>
            </a:r>
            <a:r>
              <a:rPr lang="ru-RU" b="1" dirty="0" err="1" smtClean="0"/>
              <a:t>Махмуда</a:t>
            </a:r>
            <a:r>
              <a:rPr lang="ru-RU" b="1" dirty="0" smtClean="0"/>
              <a:t>. Великому князю московскому тогда не удалось достичь своей цели. Но Ибрагим должен был отпустить на волю всех пленников, взятых в течении сорока лет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0" y="5000636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 1487 года начался период московского протектората над Казанью. Иван III принял титул князя Болгарского. Казань должна была помогать Москве в ее борьбе с другими ханствами. </a:t>
            </a:r>
            <a:r>
              <a:rPr lang="ru-RU" b="1" dirty="0" err="1" smtClean="0"/>
              <a:t>Мухаммад-Амин</a:t>
            </a:r>
            <a:r>
              <a:rPr lang="ru-RU" b="1" dirty="0" smtClean="0"/>
              <a:t> обязался не воевать против Руси и  охранять интересы русских людей, находившихся в ханстве. </a:t>
            </a:r>
            <a:r>
              <a:rPr lang="ru-RU" b="1" dirty="0" err="1" smtClean="0"/>
              <a:t>Казанцы</a:t>
            </a:r>
            <a:r>
              <a:rPr lang="ru-RU" b="1" dirty="0" smtClean="0"/>
              <a:t> не имели права выбирать себе нового хана без согласия великого хана.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285720" y="428604"/>
            <a:ext cx="850112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/>
              <a:t>С согласия Ивана III к власти пришел </a:t>
            </a:r>
            <a:r>
              <a:rPr lang="ru-RU" sz="2000" b="1" dirty="0" err="1" smtClean="0"/>
              <a:t>Абдул-Латиф</a:t>
            </a:r>
            <a:r>
              <a:rPr lang="ru-RU" sz="2000" b="1" dirty="0" smtClean="0"/>
              <a:t>, брат </a:t>
            </a:r>
            <a:r>
              <a:rPr lang="ru-RU" sz="2000" b="1" dirty="0" err="1" smtClean="0"/>
              <a:t>Мухаммада-Амина</a:t>
            </a:r>
            <a:r>
              <a:rPr lang="ru-RU" sz="2000" b="1" dirty="0" smtClean="0"/>
              <a:t>. Однако он был воспитан в Крыму и сторонился русских нравов и обычаев. Со временем </a:t>
            </a:r>
            <a:r>
              <a:rPr lang="ru-RU" sz="2000" b="1" dirty="0" err="1" smtClean="0"/>
              <a:t>Абдул-Латиф</a:t>
            </a:r>
            <a:r>
              <a:rPr lang="ru-RU" sz="2000" b="1" dirty="0" smtClean="0"/>
              <a:t> начал проявлять самостоятельность и проводить явно </a:t>
            </a:r>
            <a:r>
              <a:rPr lang="ru-RU" sz="2000" b="1" dirty="0" err="1" smtClean="0"/>
              <a:t>антимосковскую</a:t>
            </a:r>
            <a:r>
              <a:rPr lang="ru-RU" sz="2000" b="1" dirty="0" smtClean="0"/>
              <a:t> политику. Часть казанских вельмож была этим недовольна. В результате их интриг Иван III приказал схватить хана и привезти в Москву. В начале 1502 года </a:t>
            </a:r>
            <a:r>
              <a:rPr lang="ru-RU" sz="2000" b="1" dirty="0" err="1" smtClean="0"/>
              <a:t>Абдул-Латифа</a:t>
            </a:r>
            <a:r>
              <a:rPr lang="ru-RU" sz="2000" b="1" dirty="0" smtClean="0"/>
              <a:t> свели с престола и сослали на север Руси.</a:t>
            </a:r>
            <a:endParaRPr lang="ru-RU" sz="2000" dirty="0"/>
          </a:p>
        </p:txBody>
      </p:sp>
      <p:pic>
        <p:nvPicPr>
          <p:cNvPr id="53270" name="Picture 22" descr="http://isttat6.izmeri.edusite.ru/images/p73_abdullalati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714620"/>
            <a:ext cx="25527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85728"/>
            <a:ext cx="835821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Свое правление </a:t>
            </a:r>
            <a:r>
              <a:rPr lang="ru-RU" sz="2000" b="1" dirty="0" err="1" smtClean="0"/>
              <a:t>Сахиб-Гирей</a:t>
            </a:r>
            <a:r>
              <a:rPr lang="ru-RU" sz="2000" b="1" dirty="0" smtClean="0"/>
              <a:t> начал с повеления истребить находившихся в Казани русских купцов и великокняжеского посла. Против </a:t>
            </a:r>
            <a:r>
              <a:rPr lang="ru-RU" sz="2000" b="1" dirty="0" err="1" smtClean="0"/>
              <a:t>казанцев</a:t>
            </a:r>
            <a:r>
              <a:rPr lang="ru-RU" sz="2000" b="1" dirty="0" smtClean="0"/>
              <a:t> была отправлена московская рать. Но под Казанью она так и не появилась. </a:t>
            </a:r>
            <a:r>
              <a:rPr lang="ru-RU" sz="2000" b="1" dirty="0" err="1" smtClean="0"/>
              <a:t>Сахиб-Гирей</a:t>
            </a:r>
            <a:r>
              <a:rPr lang="ru-RU" sz="2000" b="1" dirty="0" smtClean="0"/>
              <a:t> и сам вместе с крымским ханом организовал поход и осадил Москву. Василий III был вынужден заключить мирный договор на условиях выплаты дани "по уставу древних времен".</a:t>
            </a:r>
            <a:endParaRPr lang="ru-RU" sz="2000" dirty="0" smtClean="0"/>
          </a:p>
          <a:p>
            <a:r>
              <a:rPr lang="ru-RU" sz="2000" dirty="0" smtClean="0"/>
              <a:t> </a:t>
            </a:r>
          </a:p>
          <a:p>
            <a:r>
              <a:rPr lang="ru-RU" sz="2000" b="1" dirty="0" smtClean="0"/>
              <a:t>Через три года </a:t>
            </a:r>
            <a:r>
              <a:rPr lang="ru-RU" sz="2000" b="1" dirty="0" err="1" smtClean="0"/>
              <a:t>Сахиб-Гирей</a:t>
            </a:r>
            <a:r>
              <a:rPr lang="ru-RU" sz="2000" b="1" dirty="0" smtClean="0"/>
              <a:t> передал власть своему юному племяннику </a:t>
            </a:r>
            <a:r>
              <a:rPr lang="ru-RU" sz="2000" b="1" dirty="0" err="1" smtClean="0"/>
              <a:t>Сафа-Гирею</a:t>
            </a:r>
            <a:r>
              <a:rPr lang="ru-RU" sz="2000" b="1" dirty="0" smtClean="0"/>
              <a:t>. Началось, пожалуй, самое бурное время в истории Казанского ханства.</a:t>
            </a:r>
            <a:endParaRPr lang="ru-RU" sz="2000" dirty="0"/>
          </a:p>
        </p:txBody>
      </p:sp>
      <p:pic>
        <p:nvPicPr>
          <p:cNvPr id="54300" name="Picture 28" descr="http://isttat6.izmeri.edusite.ru/images/p74_safa-gireyx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3286124"/>
            <a:ext cx="2259046" cy="3309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71480"/>
            <a:ext cx="88582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 </a:t>
            </a:r>
          </a:p>
          <a:p>
            <a:r>
              <a:rPr lang="ru-RU" sz="2000" b="1" dirty="0" err="1" smtClean="0"/>
              <a:t>Казанцы</a:t>
            </a:r>
            <a:r>
              <a:rPr lang="ru-RU" sz="2000" b="1" dirty="0" smtClean="0"/>
              <a:t> все же не приняли </a:t>
            </a:r>
            <a:r>
              <a:rPr lang="ru-RU" sz="2000" b="1" dirty="0" err="1" smtClean="0"/>
              <a:t>Сафа-Гирея</a:t>
            </a:r>
            <a:r>
              <a:rPr lang="ru-RU" sz="2000" b="1" dirty="0" smtClean="0"/>
              <a:t> за его </a:t>
            </a:r>
            <a:r>
              <a:rPr lang="ru-RU" sz="2000" b="1" dirty="0" err="1" smtClean="0"/>
              <a:t>притеснеиня</a:t>
            </a:r>
            <a:r>
              <a:rPr lang="ru-RU" sz="2000" b="1" dirty="0" smtClean="0"/>
              <a:t> и покровительство </a:t>
            </a:r>
            <a:r>
              <a:rPr lang="ru-RU" sz="2000" b="1" dirty="0" err="1" smtClean="0"/>
              <a:t>крымцам</a:t>
            </a:r>
            <a:r>
              <a:rPr lang="ru-RU" sz="2000" b="1" dirty="0" smtClean="0"/>
              <a:t>. Они  также не </a:t>
            </a:r>
            <a:r>
              <a:rPr lang="ru-RU" sz="2000" b="1" dirty="0" err="1" smtClean="0"/>
              <a:t>cмогли</a:t>
            </a:r>
            <a:r>
              <a:rPr lang="ru-RU" sz="2000" b="1" dirty="0" smtClean="0"/>
              <a:t> принять в качестве ханов московских ставленников </a:t>
            </a:r>
            <a:r>
              <a:rPr lang="ru-RU" sz="2000" b="1" dirty="0" err="1" smtClean="0"/>
              <a:t>Джан-Али</a:t>
            </a:r>
            <a:r>
              <a:rPr lang="ru-RU" sz="2000" b="1" dirty="0" smtClean="0"/>
              <a:t> и его брата </a:t>
            </a:r>
            <a:r>
              <a:rPr lang="ru-RU" sz="2000" b="1" dirty="0" err="1" smtClean="0"/>
              <a:t>Шах-Али</a:t>
            </a:r>
            <a:r>
              <a:rPr lang="ru-RU" sz="2000" b="1" dirty="0" smtClean="0"/>
              <a:t>. </a:t>
            </a:r>
            <a:r>
              <a:rPr lang="ru-RU" sz="2000" b="1" dirty="0" err="1" smtClean="0"/>
              <a:t>Джан-Али</a:t>
            </a:r>
            <a:r>
              <a:rPr lang="ru-RU" sz="2000" b="1" dirty="0" smtClean="0"/>
              <a:t> после трех лет правления был убит в </a:t>
            </a:r>
            <a:r>
              <a:rPr lang="ru-RU" sz="2000" b="1" dirty="0" err="1" smtClean="0"/>
              <a:t>результает</a:t>
            </a:r>
            <a:r>
              <a:rPr lang="ru-RU" sz="2000" b="1" dirty="0" smtClean="0"/>
              <a:t> заговора, а </a:t>
            </a:r>
            <a:r>
              <a:rPr lang="ru-RU" sz="2000" b="1" dirty="0" err="1" smtClean="0"/>
              <a:t>Шах-Али</a:t>
            </a:r>
            <a:r>
              <a:rPr lang="ru-RU" sz="2000" b="1" dirty="0" smtClean="0"/>
              <a:t> продержался на троне всего один месяц</a:t>
            </a:r>
            <a:endParaRPr lang="ru-RU" sz="2000" dirty="0"/>
          </a:p>
        </p:txBody>
      </p:sp>
      <p:pic>
        <p:nvPicPr>
          <p:cNvPr id="55320" name="Picture 24" descr="http://isttat6.izmeri.edusite.ru/images/p74_djanalix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2571744"/>
            <a:ext cx="2562225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428604"/>
            <a:ext cx="87154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/>
              <a:t>У </a:t>
            </a:r>
            <a:r>
              <a:rPr lang="ru-RU" sz="2400" b="1" dirty="0" err="1" smtClean="0"/>
              <a:t>Сафы-Гирея</a:t>
            </a:r>
            <a:r>
              <a:rPr lang="ru-RU" sz="2400" b="1" dirty="0" smtClean="0"/>
              <a:t> был 3-х летний сын </a:t>
            </a:r>
            <a:r>
              <a:rPr lang="ru-RU" sz="2400" b="1" dirty="0" err="1" smtClean="0"/>
              <a:t>Утямыш-Гирей</a:t>
            </a:r>
            <a:r>
              <a:rPr lang="ru-RU" sz="2400" b="1" dirty="0" smtClean="0"/>
              <a:t>. После смерти отца в 1549 году он и стал ханом. За младенца стала править его мать </a:t>
            </a:r>
            <a:r>
              <a:rPr lang="ru-RU" sz="2400" b="1" dirty="0" err="1" smtClean="0"/>
              <a:t>Сююмбике</a:t>
            </a:r>
            <a:r>
              <a:rPr lang="ru-RU" sz="2400" b="1" dirty="0" smtClean="0"/>
              <a:t>. </a:t>
            </a:r>
            <a:r>
              <a:rPr lang="ru-RU" sz="2400" b="1" dirty="0" err="1" smtClean="0"/>
              <a:t>Казанцы</a:t>
            </a:r>
            <a:r>
              <a:rPr lang="ru-RU" sz="2400" b="1" dirty="0" smtClean="0"/>
              <a:t> очень ее любили за ум и красоту. Но </a:t>
            </a:r>
            <a:r>
              <a:rPr lang="ru-RU" sz="2400" b="1" dirty="0" err="1" smtClean="0"/>
              <a:t>Сююмбике</a:t>
            </a:r>
            <a:r>
              <a:rPr lang="ru-RU" sz="2400" b="1" dirty="0" smtClean="0"/>
              <a:t> мало что могла сделать. Всем в Казани заправляли </a:t>
            </a:r>
            <a:r>
              <a:rPr lang="ru-RU" sz="2400" b="1" dirty="0" err="1" smtClean="0"/>
              <a:t>крымцы</a:t>
            </a:r>
            <a:r>
              <a:rPr lang="ru-RU" sz="2400" b="1" dirty="0" smtClean="0"/>
              <a:t>.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56340" name="Picture 20" descr="http://isttat6.izmeri.edusite.ru/images/p75_syuyumbik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571744"/>
            <a:ext cx="2857500" cy="2524126"/>
          </a:xfrm>
          <a:prstGeom prst="rect">
            <a:avLst/>
          </a:prstGeom>
          <a:noFill/>
        </p:spPr>
      </p:pic>
      <p:pic>
        <p:nvPicPr>
          <p:cNvPr id="56342" name="Picture 22" descr="http://isttat6.izmeri.edusite.ru/images/p75_bashnyasyuyumbek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2643182"/>
            <a:ext cx="1666875" cy="25241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28604"/>
            <a:ext cx="8286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85728"/>
            <a:ext cx="864399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Между тем со стороны Московского государства надвинулась самая серьезная опасность. Иван IV, уже давно задумавший окончательно покорить Казань, начал готовиться к решающему походу. Весной 1551 года при впадении </a:t>
            </a:r>
            <a:r>
              <a:rPr lang="ru-RU" b="1" dirty="0" err="1" smtClean="0"/>
              <a:t>Свияги</a:t>
            </a:r>
            <a:r>
              <a:rPr lang="ru-RU" b="1" dirty="0" smtClean="0"/>
              <a:t> в Волгу была построена крепость Свияжск. Все прилегающие к крепости земли Горной стороны оказались под властью русского царя. Покорность ему изъявили чуваши, мордва и марийцы. Были перекрыты ведущие в Казань водные пути.</a:t>
            </a:r>
            <a:endParaRPr lang="ru-RU" dirty="0"/>
          </a:p>
        </p:txBody>
      </p:sp>
      <p:pic>
        <p:nvPicPr>
          <p:cNvPr id="67588" name="Picture 4" descr="http://isttat6.izmeri.edusite.ru/images/p75_sviyajs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3" y="2428867"/>
            <a:ext cx="7163282" cy="39398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20" y="285728"/>
            <a:ext cx="86439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В столице ханства нарастала тревога. Оставил Казань крымский гарнизон. Часть казанских вельмож решила отстранить от власти </a:t>
            </a:r>
            <a:r>
              <a:rPr lang="ru-RU" b="1" dirty="0" err="1" smtClean="0"/>
              <a:t>Сююмбике</a:t>
            </a:r>
            <a:r>
              <a:rPr lang="ru-RU" b="1" dirty="0" smtClean="0"/>
              <a:t> вместе с сыном и выдать их Ивану IV. На престол был возведен </a:t>
            </a:r>
            <a:r>
              <a:rPr lang="ru-RU" b="1" dirty="0" err="1" smtClean="0"/>
              <a:t>Шах-Али</a:t>
            </a:r>
            <a:r>
              <a:rPr lang="ru-RU" b="1" dirty="0" smtClean="0"/>
              <a:t>. Однако русский царь не </a:t>
            </a:r>
            <a:r>
              <a:rPr lang="ru-RU" b="1" dirty="0" err="1" smtClean="0"/>
              <a:t>возратил</a:t>
            </a:r>
            <a:r>
              <a:rPr lang="ru-RU" b="1" dirty="0" smtClean="0"/>
              <a:t> Горной стороны, чем вызвал большое недовольство </a:t>
            </a:r>
            <a:r>
              <a:rPr lang="ru-RU" b="1" dirty="0" err="1" smtClean="0"/>
              <a:t>казанцев</a:t>
            </a:r>
            <a:r>
              <a:rPr lang="ru-RU" b="1" dirty="0" smtClean="0"/>
              <a:t>.</a:t>
            </a:r>
            <a:endParaRPr lang="ru-RU" dirty="0" smtClean="0"/>
          </a:p>
          <a:p>
            <a:r>
              <a:rPr lang="ru-RU" dirty="0" smtClean="0"/>
              <a:t> </a:t>
            </a:r>
            <a:r>
              <a:rPr lang="ru-RU" b="1" dirty="0" smtClean="0"/>
              <a:t>Не </a:t>
            </a:r>
            <a:r>
              <a:rPr lang="ru-RU" b="1" dirty="0" smtClean="0"/>
              <a:t>было никакой  надежды на </a:t>
            </a:r>
            <a:r>
              <a:rPr lang="ru-RU" b="1" dirty="0" err="1" smtClean="0"/>
              <a:t>Шах-Али</a:t>
            </a:r>
            <a:r>
              <a:rPr lang="ru-RU" b="1" dirty="0" smtClean="0"/>
              <a:t>. На него </a:t>
            </a:r>
            <a:r>
              <a:rPr lang="ru-RU" b="1" dirty="0" err="1" smtClean="0"/>
              <a:t>казанцы</a:t>
            </a:r>
            <a:r>
              <a:rPr lang="ru-RU" b="1" dirty="0" smtClean="0"/>
              <a:t> смотрели как на навязанного им правителя. Да и тот в марте 1552 года оставил престол, выехав из Казани. При этом переправил в Свияжск большие крепостные пушки, пищали и испортил  порох.</a:t>
            </a:r>
            <a:endParaRPr lang="ru-RU" dirty="0"/>
          </a:p>
        </p:txBody>
      </p:sp>
      <p:pic>
        <p:nvPicPr>
          <p:cNvPr id="68614" name="Picture 6" descr="http://isttat6.izmeri.edusite.ru/images/p75_podkazan-y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786058"/>
            <a:ext cx="4896410" cy="37579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714356"/>
            <a:ext cx="85011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Казанцы</a:t>
            </a:r>
            <a:r>
              <a:rPr lang="ru-RU" b="1" dirty="0" smtClean="0"/>
              <a:t> пригласили на престол астраханского царевича </a:t>
            </a:r>
            <a:r>
              <a:rPr lang="ru-RU" b="1" dirty="0" err="1" smtClean="0"/>
              <a:t>Ядыгара</a:t>
            </a:r>
            <a:r>
              <a:rPr lang="ru-RU" b="1" dirty="0" smtClean="0"/>
              <a:t>. Прибыв в Казань весной 1552 года, он поклялся быть непримиримым врагом Москвы. Решительное столкновение становилось неминуемым.</a:t>
            </a:r>
            <a:endParaRPr lang="ru-RU" dirty="0"/>
          </a:p>
        </p:txBody>
      </p:sp>
      <p:pic>
        <p:nvPicPr>
          <p:cNvPr id="69634" name="Picture 2" descr="http://isttat6.izmeri.edusite.ru/images/p75_yadyigar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000240"/>
            <a:ext cx="2643206" cy="3954237"/>
          </a:xfrm>
          <a:prstGeom prst="rect">
            <a:avLst/>
          </a:prstGeom>
          <a:noFill/>
        </p:spPr>
      </p:pic>
      <p:pic>
        <p:nvPicPr>
          <p:cNvPr id="69636" name="Picture 4" descr="http://isttat6.izmeri.edusite.ru/images/p75_voinyikazanskogocarstv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2000240"/>
            <a:ext cx="2928958" cy="39687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95373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1292</TotalTime>
  <Words>275</Words>
  <Application>Microsoft Office PowerPoint</Application>
  <PresentationFormat>Экран (4:3)</PresentationFormat>
  <Paragraphs>24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User</cp:lastModifiedBy>
  <cp:revision>50</cp:revision>
  <dcterms:created xsi:type="dcterms:W3CDTF">2014-01-06T16:00:12Z</dcterms:created>
  <dcterms:modified xsi:type="dcterms:W3CDTF">2017-01-12T19:11:27Z</dcterms:modified>
</cp:coreProperties>
</file>