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88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291" r:id="rId12"/>
    <p:sldId id="31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00"/>
    <a:srgbClr val="990033"/>
    <a:srgbClr val="924900"/>
    <a:srgbClr val="2A65AC"/>
    <a:srgbClr val="FAFB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sttat6.izmeri.edusite.ru/p24aa1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1520" y="5085184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48478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42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Древние тюрки и ранние тюркские государства </a:t>
            </a:r>
            <a:endParaRPr lang="ru-RU" sz="3200" b="1" dirty="0">
              <a:solidFill>
                <a:srgbClr val="0042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5085184"/>
            <a:ext cx="1965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4200"/>
                </a:solidFill>
                <a:latin typeface="Georgia" pitchFamily="18" charset="0"/>
              </a:rPr>
              <a:t>6 класс</a:t>
            </a:r>
            <a:endParaRPr lang="ru-RU" sz="3600" b="1" dirty="0">
              <a:solidFill>
                <a:srgbClr val="0042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1571612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Каган и его  войско уходят на Дон и на Нижнюю Волгу. Хазары захватывают земли болгар, оставшихся здесь после распада Великой Болгарии. Меньшая часть болгар покидает насиженные места и поднимается вверх по Волге. В середине VIII века они достигают территории современного Татарстана.</a:t>
            </a:r>
            <a:endParaRPr lang="ru-RU" sz="2400" dirty="0"/>
          </a:p>
        </p:txBody>
      </p:sp>
      <p:pic>
        <p:nvPicPr>
          <p:cNvPr id="60424" name="Picture 8" descr="http://isttat6.izmeri.edusite.ru/images/p19_voinxazkagan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929066"/>
            <a:ext cx="1190620" cy="2399100"/>
          </a:xfrm>
          <a:prstGeom prst="rect">
            <a:avLst/>
          </a:prstGeom>
          <a:noFill/>
        </p:spPr>
      </p:pic>
      <p:pic>
        <p:nvPicPr>
          <p:cNvPr id="60426" name="Picture 10" descr="http://isttat6.izmeri.edusite.ru/images/p19_musvoinxazkagana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2315" y="3857629"/>
            <a:ext cx="1066784" cy="2428892"/>
          </a:xfrm>
          <a:prstGeom prst="rect">
            <a:avLst/>
          </a:prstGeom>
          <a:noFill/>
        </p:spPr>
      </p:pic>
      <p:pic>
        <p:nvPicPr>
          <p:cNvPr id="60428" name="Picture 12" descr="http://isttat6.izmeri.edusite.ru/images/p19_xazarskiyvo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786190"/>
            <a:ext cx="1795457" cy="2669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5720" y="1571612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Столица каганата являлась важным центром ремесла и торговли. Туда приезжали купцы разных стран. Купцы шли из Руси и Болгарии, из Греции, с южных берегов Каспийского моря. Разменной монетой  служили хазарские металлические деньги.</a:t>
            </a:r>
            <a:endParaRPr lang="ru-RU" sz="2400" dirty="0"/>
          </a:p>
        </p:txBody>
      </p:sp>
      <p:pic>
        <p:nvPicPr>
          <p:cNvPr id="26626" name="Picture 2" descr="http://isttat6.izmeri.edusite.ru/images/p19_xazkagan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571876"/>
            <a:ext cx="2233599" cy="26987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571612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571612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Широкое распространение в каганате получило руническое письмо. Эту письменность принесли в Восточную Европу народы </a:t>
            </a:r>
            <a:r>
              <a:rPr lang="ru-RU" sz="2400" b="1" dirty="0" err="1" smtClean="0"/>
              <a:t>Тюрского</a:t>
            </a:r>
            <a:r>
              <a:rPr lang="ru-RU" sz="2400" b="1" dirty="0" smtClean="0"/>
              <a:t> каганата. Надписи на руническом алфавите хазары оставили на глиняных горшках, медных и серебряных сосудах, изделиях из кости. К сожалению, они еще не расшифрованы.</a:t>
            </a:r>
            <a:endParaRPr lang="ru-RU" sz="2400" dirty="0"/>
          </a:p>
        </p:txBody>
      </p:sp>
      <p:pic>
        <p:nvPicPr>
          <p:cNvPr id="61446" name="Picture 6" descr="http://isttat6.izmeri.edusite.ru/images/p19_pamyatnikpis-menno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643314"/>
            <a:ext cx="1472056" cy="2671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8596" y="164305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 то время, когда в Среднем Поволжье обитали </a:t>
            </a:r>
            <a:r>
              <a:rPr lang="ru-RU" sz="2400" b="1" dirty="0" err="1" smtClean="0"/>
              <a:t>ананьинские</a:t>
            </a:r>
            <a:r>
              <a:rPr lang="ru-RU" sz="2400" b="1" dirty="0" smtClean="0"/>
              <a:t> племена, в Центральной Азии (</a:t>
            </a:r>
            <a:r>
              <a:rPr lang="ru-RU" sz="2400" b="1" dirty="0" smtClean="0">
                <a:hlinkClick r:id="rId3"/>
              </a:rPr>
              <a:t>см.карту</a:t>
            </a:r>
            <a:r>
              <a:rPr lang="ru-RU" sz="2400" b="1" dirty="0" smtClean="0"/>
              <a:t>) жили </a:t>
            </a:r>
            <a:r>
              <a:rPr lang="ru-RU" sz="2400" b="1" dirty="0" err="1" smtClean="0"/>
              <a:t>тюркоязычные</a:t>
            </a:r>
            <a:r>
              <a:rPr lang="ru-RU" sz="2400" b="1" dirty="0" smtClean="0"/>
              <a:t> племена. В I тысячелетии до новой эры они стали народом. Китайцы их называли </a:t>
            </a:r>
            <a:r>
              <a:rPr lang="ru-RU" sz="2400" b="1" dirty="0" err="1" smtClean="0"/>
              <a:t>хунну</a:t>
            </a:r>
            <a:r>
              <a:rPr lang="ru-RU" sz="2400" b="1" dirty="0" smtClean="0"/>
              <a:t> или </a:t>
            </a:r>
            <a:r>
              <a:rPr lang="ru-RU" sz="2400" b="1" dirty="0" err="1" smtClean="0"/>
              <a:t>сюнну</a:t>
            </a:r>
            <a:r>
              <a:rPr lang="ru-RU" sz="2400" b="1" dirty="0" smtClean="0"/>
              <a:t>.</a:t>
            </a:r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32770" name="Picture 2" descr="http://isttat6.izmeri.edusite.ru/images/karta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214686"/>
            <a:ext cx="5357850" cy="287915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357298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В конце III века до новой эры у </a:t>
            </a:r>
            <a:r>
              <a:rPr lang="ru-RU" sz="2400" b="1" dirty="0" err="1" smtClean="0"/>
              <a:t>хуннов</a:t>
            </a:r>
            <a:r>
              <a:rPr lang="ru-RU" sz="2400" b="1" dirty="0" smtClean="0"/>
              <a:t> возникло государство. Его правителем, стал жестокий и хитроумный </a:t>
            </a:r>
            <a:r>
              <a:rPr lang="ru-RU" sz="2400" b="1" dirty="0" err="1" smtClean="0"/>
              <a:t>Маодунь</a:t>
            </a:r>
            <a:r>
              <a:rPr lang="ru-RU" sz="2400" b="1" dirty="0" smtClean="0"/>
              <a:t>, который создал мощную военную организацию - армию. Под его началом были десятки тысяч всадников. Конные войны </a:t>
            </a:r>
            <a:r>
              <a:rPr lang="ru-RU" sz="2400" b="1" dirty="0" err="1" smtClean="0"/>
              <a:t>хуннов</a:t>
            </a:r>
            <a:r>
              <a:rPr lang="ru-RU" sz="2400" b="1" dirty="0" smtClean="0"/>
              <a:t> в бою обрушивали на противников тучи стрел.</a:t>
            </a:r>
            <a:r>
              <a:rPr lang="ru-RU" b="1" dirty="0" smtClean="0"/>
              <a:t>  </a:t>
            </a:r>
            <a:endParaRPr lang="ru-RU" dirty="0"/>
          </a:p>
        </p:txBody>
      </p:sp>
      <p:pic>
        <p:nvPicPr>
          <p:cNvPr id="53252" name="Picture 4" descr="http://isttat6.izmeri.edusite.ru/images/p3_bow0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00438"/>
            <a:ext cx="2214578" cy="2790369"/>
          </a:xfrm>
          <a:prstGeom prst="rect">
            <a:avLst/>
          </a:prstGeom>
          <a:noFill/>
        </p:spPr>
      </p:pic>
      <p:pic>
        <p:nvPicPr>
          <p:cNvPr id="53254" name="Picture 6" descr="http://isttat6.izmeri.edusite.ru/images/p3_vo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500438"/>
            <a:ext cx="2071702" cy="2631063"/>
          </a:xfrm>
          <a:prstGeom prst="rect">
            <a:avLst/>
          </a:prstGeom>
          <a:noFill/>
        </p:spPr>
      </p:pic>
      <p:pic>
        <p:nvPicPr>
          <p:cNvPr id="53256" name="Picture 8" descr="http://isttat6.izmeri.edusite.ru/images/p3_7xunnskiyvo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500438"/>
            <a:ext cx="1143000" cy="2486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785927"/>
            <a:ext cx="78581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В больших </a:t>
            </a:r>
            <a:r>
              <a:rPr lang="ru-RU" sz="2400" b="1" dirty="0" err="1" smtClean="0"/>
              <a:t>хуннских</a:t>
            </a:r>
            <a:r>
              <a:rPr lang="ru-RU" sz="2400" b="1" dirty="0" smtClean="0"/>
              <a:t> городах были храмы, дворцы-резиденции, другие общественные здания. Жившие в этих городах ремесленники с большим мастерством изготавливали разнообразные изделия из железа, чугуна, бронзы и кости.</a:t>
            </a:r>
            <a:endParaRPr lang="ru-RU" sz="2400" dirty="0" smtClean="0"/>
          </a:p>
          <a:p>
            <a:r>
              <a:rPr lang="ru-RU" sz="3200" dirty="0" smtClean="0"/>
              <a:t> </a:t>
            </a:r>
            <a:endParaRPr lang="ru-RU" sz="3200" dirty="0"/>
          </a:p>
        </p:txBody>
      </p:sp>
      <p:pic>
        <p:nvPicPr>
          <p:cNvPr id="54278" name="Picture 6" descr="http://isttat6.izmeri.edusite.ru/images/p3_gunnskiekotl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857628"/>
            <a:ext cx="1905000" cy="1924051"/>
          </a:xfrm>
          <a:prstGeom prst="rect">
            <a:avLst/>
          </a:prstGeom>
          <a:noFill/>
        </p:spPr>
      </p:pic>
      <p:pic>
        <p:nvPicPr>
          <p:cNvPr id="54280" name="Picture 8" descr="http://isttat6.izmeri.edusite.ru/images/izdeliy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429000"/>
            <a:ext cx="3552825" cy="275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785926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Самым серьезным противником </a:t>
            </a:r>
            <a:r>
              <a:rPr lang="ru-RU" sz="2400" b="1" dirty="0" err="1" smtClean="0"/>
              <a:t>хуннов</a:t>
            </a:r>
            <a:r>
              <a:rPr lang="ru-RU" sz="2400" b="1" dirty="0" smtClean="0"/>
              <a:t> был Китай.</a:t>
            </a:r>
            <a:endParaRPr lang="ru-RU" sz="2400" dirty="0" smtClean="0"/>
          </a:p>
          <a:p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55300" name="Picture 4" descr="http://isttat6.izmeri.edusite.ru/images/p3_0_1e3a2_a590dfc4_x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2714620"/>
            <a:ext cx="3034535" cy="3429024"/>
          </a:xfrm>
          <a:prstGeom prst="rect">
            <a:avLst/>
          </a:prstGeom>
          <a:noFill/>
        </p:spPr>
      </p:pic>
      <p:pic>
        <p:nvPicPr>
          <p:cNvPr id="55302" name="Picture 6" descr="http://isttat6.izmeri.edusite.ru/images/p3_1204900839_china0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86058"/>
            <a:ext cx="346984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571612"/>
            <a:ext cx="8286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борьбе чаша весов склонялась то в одну, то в другую сторону. Было время, когда китайцы платили </a:t>
            </a:r>
            <a:r>
              <a:rPr lang="ru-RU" sz="2000" b="1" dirty="0" err="1" smtClean="0"/>
              <a:t>хуннам</a:t>
            </a:r>
            <a:r>
              <a:rPr lang="ru-RU" sz="2000" b="1" dirty="0" smtClean="0"/>
              <a:t> дань. Но было время, когда </a:t>
            </a:r>
            <a:r>
              <a:rPr lang="ru-RU" sz="2000" b="1" dirty="0" err="1" smtClean="0"/>
              <a:t>хунны</a:t>
            </a:r>
            <a:r>
              <a:rPr lang="ru-RU" sz="2000" b="1" dirty="0" smtClean="0"/>
              <a:t> находились в зависимости от Китая. </a:t>
            </a:r>
            <a:endParaRPr lang="ru-RU" sz="2000" dirty="0" smtClean="0"/>
          </a:p>
          <a:p>
            <a:pPr algn="just"/>
            <a:r>
              <a:rPr lang="ru-RU" sz="2000" b="1" dirty="0" smtClean="0"/>
              <a:t>В конце концов, китайцы нанесли им сокрушительное поражение и часть </a:t>
            </a:r>
            <a:r>
              <a:rPr lang="ru-RU" sz="2000" b="1" dirty="0" err="1" smtClean="0"/>
              <a:t>хуннов</a:t>
            </a:r>
            <a:r>
              <a:rPr lang="ru-RU" sz="2000" b="1" dirty="0" smtClean="0"/>
              <a:t> ушла на Запад, где их стали называть гуннами.</a:t>
            </a:r>
            <a:endParaRPr lang="ru-RU" sz="2000" dirty="0"/>
          </a:p>
        </p:txBody>
      </p:sp>
      <p:pic>
        <p:nvPicPr>
          <p:cNvPr id="56324" name="Picture 4" descr="http://isttat6.izmeri.edusite.ru/images/p3_42a3964579017f3cb42b26605b9ae8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14686"/>
            <a:ext cx="5214974" cy="3302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571612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375 году гунны переправляются через Волгу, затем через Дон. Дальше путь их лежит в Западную Европу. </a:t>
            </a:r>
            <a:r>
              <a:rPr lang="ru-RU" sz="2400" b="1" dirty="0" err="1" smtClean="0"/>
              <a:t>Наибольшого</a:t>
            </a:r>
            <a:r>
              <a:rPr lang="ru-RU" sz="2400" b="1" dirty="0" smtClean="0"/>
              <a:t> могущества гунны достигли при вожде Аттиле. Но после его смерти в 453 году среди гуннов возникли распри, и их союз распался.</a:t>
            </a:r>
            <a:r>
              <a:rPr lang="ru-RU" sz="2400" dirty="0" smtClean="0"/>
              <a:t>   </a:t>
            </a:r>
            <a:endParaRPr lang="ru-RU" sz="2400" dirty="0"/>
          </a:p>
        </p:txBody>
      </p:sp>
      <p:pic>
        <p:nvPicPr>
          <p:cNvPr id="57352" name="Picture 8" descr="http://isttat6.izmeri.edusite.ru/images/atill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71876"/>
            <a:ext cx="3905244" cy="2928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736"/>
            <a:ext cx="8715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Восточными соседями  болгар были </a:t>
            </a:r>
            <a:r>
              <a:rPr lang="ru-RU" sz="2400" b="1" dirty="0" err="1" smtClean="0"/>
              <a:t>тюркоязычные</a:t>
            </a:r>
            <a:r>
              <a:rPr lang="ru-RU" sz="2400" b="1" dirty="0" smtClean="0"/>
              <a:t> хазары. Хазары также находились под властью Тюркского каганата, а после его распада  образовали свое государство - Хазарский каганат</a:t>
            </a:r>
            <a:endParaRPr lang="ru-RU" sz="2400" dirty="0"/>
          </a:p>
        </p:txBody>
      </p:sp>
      <p:pic>
        <p:nvPicPr>
          <p:cNvPr id="58372" name="Picture 4" descr="http://isttat6.izmeri.edusite.ru/images/p29_xazarskiykagan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786058"/>
            <a:ext cx="4032956" cy="3772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571612"/>
            <a:ext cx="8143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С первой половины VII века начинаются завоевательные походы арабов. Хазарский каганат оказывается на их пути. Идут продолжительные арабо-хазарские войны. В 737 году войска халифа совершили опустошительный поход по </a:t>
            </a:r>
            <a:r>
              <a:rPr lang="ru-RU" sz="2400" b="1" dirty="0" err="1" smtClean="0"/>
              <a:t>территориии</a:t>
            </a:r>
            <a:r>
              <a:rPr lang="ru-RU" sz="2400" b="1" dirty="0" smtClean="0"/>
              <a:t> хазар. Была взята хазарская столица </a:t>
            </a:r>
            <a:r>
              <a:rPr lang="ru-RU" sz="2400" b="1" dirty="0" err="1" smtClean="0"/>
              <a:t>Семендер</a:t>
            </a:r>
            <a:r>
              <a:rPr lang="ru-RU" sz="2400" b="1" dirty="0" smtClean="0"/>
              <a:t>, сожжены и разорены многие города и сельские поселения.</a:t>
            </a:r>
            <a:endParaRPr lang="ru-RU" sz="2400" dirty="0"/>
          </a:p>
        </p:txBody>
      </p:sp>
      <p:pic>
        <p:nvPicPr>
          <p:cNvPr id="59400" name="Picture 8" descr="http://isttat6.izmeri.edusite.ru/images/p19_sooruj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429132"/>
            <a:ext cx="3810000" cy="163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175</Words>
  <Application>Microsoft Office PowerPoint</Application>
  <PresentationFormat>Экран (4:3)</PresentationFormat>
  <Paragraphs>20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32</cp:revision>
  <dcterms:created xsi:type="dcterms:W3CDTF">2014-01-06T16:00:12Z</dcterms:created>
  <dcterms:modified xsi:type="dcterms:W3CDTF">2017-01-12T16:56:58Z</dcterms:modified>
</cp:coreProperties>
</file>