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88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291" r:id="rId12"/>
    <p:sldId id="319" r:id="rId13"/>
    <p:sldId id="320" r:id="rId14"/>
    <p:sldId id="321" r:id="rId15"/>
    <p:sldId id="32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00"/>
    <a:srgbClr val="990033"/>
    <a:srgbClr val="924900"/>
    <a:srgbClr val="2A65AC"/>
    <a:srgbClr val="FAFB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1520" y="5085184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484784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4200"/>
                </a:solidFill>
                <a:latin typeface="Times New Roman" pitchFamily="18" charset="0"/>
                <a:ea typeface="MingLiU_HKSCS-ExtB" pitchFamily="18" charset="-120"/>
                <a:cs typeface="Times New Roman" pitchFamily="18" charset="0"/>
              </a:rPr>
              <a:t>Волжская </a:t>
            </a:r>
            <a:r>
              <a:rPr lang="ru-RU" sz="3200" b="1" dirty="0" err="1" smtClean="0">
                <a:solidFill>
                  <a:srgbClr val="004200"/>
                </a:solidFill>
                <a:latin typeface="Times New Roman" pitchFamily="18" charset="0"/>
                <a:ea typeface="MingLiU_HKSCS-ExtB" pitchFamily="18" charset="-120"/>
                <a:cs typeface="Times New Roman" pitchFamily="18" charset="0"/>
              </a:rPr>
              <a:t>Булгария</a:t>
            </a:r>
            <a:r>
              <a:rPr lang="ru-RU" sz="3200" b="1" dirty="0" smtClean="0">
                <a:solidFill>
                  <a:srgbClr val="004200"/>
                </a:solidFill>
                <a:latin typeface="Times New Roman" pitchFamily="18" charset="0"/>
                <a:ea typeface="MingLiU_HKSCS-ExtB" pitchFamily="18" charset="-120"/>
                <a:cs typeface="Times New Roman" pitchFamily="18" charset="0"/>
              </a:rPr>
              <a:t> города, международные связи, культура</a:t>
            </a:r>
            <a:endParaRPr lang="ru-RU" sz="3200" b="1" dirty="0">
              <a:solidFill>
                <a:srgbClr val="004200"/>
              </a:solidFill>
              <a:latin typeface="Times New Roman" pitchFamily="18" charset="0"/>
              <a:ea typeface="MingLiU_HKSCS-ExtB" pitchFamily="18" charset="-12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5085184"/>
            <a:ext cx="1965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4200"/>
                </a:solidFill>
                <a:latin typeface="Georgia" pitchFamily="18" charset="0"/>
              </a:rPr>
              <a:t>6 класс</a:t>
            </a:r>
            <a:endParaRPr lang="ru-RU" sz="3600" b="1" dirty="0">
              <a:solidFill>
                <a:srgbClr val="0042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28596" y="1571612"/>
            <a:ext cx="79296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Булгары торговали также с иранскими, среднеазиатскими,  византийскими городами. Они поддерживали торговые связи с Прибалтикой, скандинавскими странами, Индией.</a:t>
            </a:r>
            <a:endParaRPr lang="ru-RU" sz="2400" dirty="0"/>
          </a:p>
        </p:txBody>
      </p:sp>
      <p:pic>
        <p:nvPicPr>
          <p:cNvPr id="60430" name="Picture 14" descr="http://isttat6.izmeri.edusite.ru/images/p37_ukrashen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00438"/>
            <a:ext cx="5467350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85720" y="1571612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Торговля занимала важное место в </a:t>
            </a:r>
            <a:r>
              <a:rPr lang="ru-RU" sz="2400" b="1" dirty="0" err="1" smtClean="0"/>
              <a:t>булгаро-русских</a:t>
            </a:r>
            <a:r>
              <a:rPr lang="ru-RU" sz="2400" b="1" dirty="0" smtClean="0"/>
              <a:t> отношениях. На Русь вывозились скот, мех и хлеб, глиняная посуда, бронзовые замки в виде животных. Из Руси поступали меха, стеклянные бусы и браслеты, посуда, железные замки и ключи, костяные и глиняные поделки.</a:t>
            </a:r>
            <a:endParaRPr lang="ru-RU" sz="2400" dirty="0"/>
          </a:p>
        </p:txBody>
      </p:sp>
      <p:pic>
        <p:nvPicPr>
          <p:cNvPr id="26628" name="Picture 4" descr="http://isttat6.izmeri.edusite.ru/images/kuvshinyi.1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643314"/>
            <a:ext cx="4214842" cy="29179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571612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000108"/>
            <a:ext cx="8858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  <a:p>
            <a:r>
              <a:rPr lang="ru-RU" sz="2400" b="1" dirty="0" smtClean="0"/>
              <a:t>Принятие ислама Волжской </a:t>
            </a:r>
            <a:r>
              <a:rPr lang="ru-RU" sz="2400" b="1" dirty="0" err="1" smtClean="0"/>
              <a:t>Булгарией</a:t>
            </a:r>
            <a:r>
              <a:rPr lang="ru-RU" sz="2400" b="1" dirty="0" smtClean="0"/>
              <a:t> имело еще одно важное значение. Был дан сильный толчок развитию просвещения, литературы, науки.</a:t>
            </a:r>
            <a:endParaRPr lang="ru-RU" sz="2400" dirty="0" smtClean="0"/>
          </a:p>
          <a:p>
            <a:r>
              <a:rPr lang="ru-RU" sz="2400" b="1" dirty="0" smtClean="0"/>
              <a:t>Первоначально </a:t>
            </a:r>
            <a:r>
              <a:rPr lang="ru-RU" sz="2400" b="1" dirty="0" smtClean="0"/>
              <a:t>булгары пользовались рунической письменностью. С принятием ислама они переходят к письменности на основе </a:t>
            </a:r>
            <a:r>
              <a:rPr lang="ru-RU" sz="2400" i="1" dirty="0" smtClean="0"/>
              <a:t>арабского алфавита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  <p:pic>
        <p:nvPicPr>
          <p:cNvPr id="61448" name="Picture 8" descr="http://isttat6.izmeri.edusite.ru/images/p38_image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571876"/>
            <a:ext cx="2731952" cy="3100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02" y="1428736"/>
            <a:ext cx="86439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Значительное развитие в Волжской </a:t>
            </a:r>
            <a:r>
              <a:rPr lang="ru-RU" sz="2400" b="1" dirty="0" err="1" smtClean="0"/>
              <a:t>Булгарии</a:t>
            </a:r>
            <a:r>
              <a:rPr lang="ru-RU" sz="2400" b="1" dirty="0" smtClean="0"/>
              <a:t> получили художественная литература и поэтическое народное творчество. Лучшим произведением стала поэма </a:t>
            </a:r>
            <a:r>
              <a:rPr lang="ru-RU" sz="2400" b="1" dirty="0" err="1" smtClean="0"/>
              <a:t>Кул</a:t>
            </a:r>
            <a:r>
              <a:rPr lang="ru-RU" sz="2400" b="1" dirty="0" smtClean="0"/>
              <a:t> Гали "</a:t>
            </a:r>
            <a:r>
              <a:rPr lang="ru-RU" sz="2400" b="1" dirty="0" err="1" smtClean="0"/>
              <a:t>Кыйсса-и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Йусуф</a:t>
            </a:r>
            <a:r>
              <a:rPr lang="ru-RU" sz="2400" b="1" dirty="0" smtClean="0"/>
              <a:t>" ("Сказание о </a:t>
            </a:r>
            <a:r>
              <a:rPr lang="ru-RU" sz="2400" b="1" dirty="0" err="1" smtClean="0"/>
              <a:t>Йусуфе</a:t>
            </a:r>
            <a:r>
              <a:rPr lang="ru-RU" sz="2400" b="1" dirty="0" smtClean="0"/>
              <a:t>").</a:t>
            </a:r>
            <a:endParaRPr lang="ru-RU" sz="2400" dirty="0"/>
          </a:p>
        </p:txBody>
      </p:sp>
      <p:pic>
        <p:nvPicPr>
          <p:cNvPr id="63490" name="Picture 2" descr="http://isttat6.izmeri.edusite.ru/images/p38_kulgali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143248"/>
            <a:ext cx="1905000" cy="2543175"/>
          </a:xfrm>
          <a:prstGeom prst="rect">
            <a:avLst/>
          </a:prstGeom>
          <a:noFill/>
        </p:spPr>
      </p:pic>
      <p:pic>
        <p:nvPicPr>
          <p:cNvPr id="63492" name="Picture 4" descr="http://isttat6.izmeri.edusite.ru/images/p38_kyiyssaiiyusu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071810"/>
            <a:ext cx="3571900" cy="24169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500174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Замечательным воплощением культуры Волжской </a:t>
            </a:r>
            <a:r>
              <a:rPr lang="ru-RU" sz="2400" b="1" dirty="0" err="1" smtClean="0"/>
              <a:t>Булгарии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являюся</a:t>
            </a:r>
            <a:r>
              <a:rPr lang="ru-RU" sz="2400" b="1" dirty="0" smtClean="0"/>
              <a:t> работы ее архитекторов, строителей и ремесленников. Общественные сооружения, мечети, дома знатных людей украшались изразцовыми кирпичами и плитами, каменной резьбой. Произведениями архитектуры были булгарские бани.</a:t>
            </a:r>
            <a:endParaRPr lang="ru-RU" sz="2400" dirty="0"/>
          </a:p>
        </p:txBody>
      </p:sp>
      <p:pic>
        <p:nvPicPr>
          <p:cNvPr id="64514" name="Picture 2" descr="http://isttat6.izmeri.edusite.ru/images/p38_ba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7" y="4000504"/>
            <a:ext cx="3446253" cy="2286016"/>
          </a:xfrm>
          <a:prstGeom prst="rect">
            <a:avLst/>
          </a:prstGeom>
          <a:noFill/>
        </p:spPr>
      </p:pic>
      <p:pic>
        <p:nvPicPr>
          <p:cNvPr id="64516" name="Picture 4" descr="http://isttat6.izmeri.edusite.ru/images/p38_v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000504"/>
            <a:ext cx="2857500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Большим художественным вкусом отмечены многие изделия булгарских ремесленников. В западных и восточных странах были известны работы ювелиров из </a:t>
            </a:r>
            <a:r>
              <a:rPr lang="ru-RU" sz="2400" b="1" dirty="0" err="1" smtClean="0"/>
              <a:t>Булгарии</a:t>
            </a:r>
            <a:r>
              <a:rPr lang="ru-RU" sz="2400" b="1" dirty="0" smtClean="0"/>
              <a:t> под названием "булгарская филигрань".</a:t>
            </a:r>
            <a:endParaRPr lang="ru-RU" sz="2400" dirty="0"/>
          </a:p>
        </p:txBody>
      </p:sp>
      <p:pic>
        <p:nvPicPr>
          <p:cNvPr id="65538" name="Picture 2" descr="http://isttat6.izmeri.edusite.ru/images/podveska2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214554"/>
            <a:ext cx="2438196" cy="43137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642910" y="357166"/>
            <a:ext cx="807249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sz="2400" b="1" dirty="0" smtClean="0"/>
              <a:t>Булгарское государство славилось как страна городов. Один из путешественников XIII века так и писал: "</a:t>
            </a:r>
            <a:r>
              <a:rPr lang="ru-RU" sz="2400" b="1" dirty="0" err="1" smtClean="0"/>
              <a:t>Булгария</a:t>
            </a:r>
            <a:r>
              <a:rPr lang="ru-RU" sz="2400" b="1" dirty="0" smtClean="0"/>
              <a:t> - великое и могущественное  царство с богатыми городами"</a:t>
            </a:r>
            <a:endParaRPr lang="ru-RU" sz="2400" dirty="0"/>
          </a:p>
        </p:txBody>
      </p:sp>
      <p:pic>
        <p:nvPicPr>
          <p:cNvPr id="32772" name="Picture 4" descr="http://isttat6.izmeri.edusite.ru/images/p5_gorodav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143116"/>
            <a:ext cx="6344349" cy="415554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85728"/>
            <a:ext cx="85725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Крупнейшим городом всей средневековой Европы являлся </a:t>
            </a:r>
            <a:r>
              <a:rPr lang="ru-RU" sz="2400" b="1" dirty="0" err="1" smtClean="0"/>
              <a:t>Биляр</a:t>
            </a:r>
            <a:r>
              <a:rPr lang="ru-RU" sz="2400" b="1" dirty="0" smtClean="0"/>
              <a:t>. По своей </a:t>
            </a:r>
            <a:r>
              <a:rPr lang="ru-RU" sz="2400" b="1" dirty="0" err="1" smtClean="0"/>
              <a:t>територии</a:t>
            </a:r>
            <a:r>
              <a:rPr lang="ru-RU" sz="2400" b="1" dirty="0" smtClean="0"/>
              <a:t> он был в полтора раза больше Парижа и два раза больше Киева и Рима. Русские летописцы называли его Великим городом. Теперь у села Билярска Алексеевского района Республики Татарстан мы можем видеть только остатки города.</a:t>
            </a:r>
            <a:endParaRPr lang="ru-RU" sz="2400" dirty="0"/>
          </a:p>
        </p:txBody>
      </p:sp>
      <p:pic>
        <p:nvPicPr>
          <p:cNvPr id="53258" name="Picture 10" descr="http://isttat6.izmeri.edusite.ru/images/p5_bilyarskoegorodish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602998"/>
            <a:ext cx="4572032" cy="4171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8581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Биляр</a:t>
            </a:r>
            <a:r>
              <a:rPr lang="ru-RU" sz="2000" b="1" dirty="0" smtClean="0"/>
              <a:t> был столицей государства. Булгарскую столицу окружали земляные валы и широкие стены с башнями по углам. Оборонительные сооружения делили </a:t>
            </a:r>
            <a:r>
              <a:rPr lang="ru-RU" sz="2000" b="1" dirty="0" err="1" smtClean="0"/>
              <a:t>Биляр</a:t>
            </a:r>
            <a:r>
              <a:rPr lang="ru-RU" sz="2000" b="1" dirty="0" smtClean="0"/>
              <a:t> на внутренний и внешний город. Во внутреннем городе было много кирпичных и каменных зданий. Иметь такие дома могли только богатые и знатные люди. В центре </a:t>
            </a:r>
            <a:r>
              <a:rPr lang="ru-RU" sz="2000" b="1" dirty="0" err="1" smtClean="0"/>
              <a:t>цитатели</a:t>
            </a:r>
            <a:r>
              <a:rPr lang="ru-RU" sz="2000" b="1" dirty="0" smtClean="0"/>
              <a:t> находился дворец эмира. Рядом с ним стояла белокаменная Соборная мечеть.</a:t>
            </a:r>
            <a:endParaRPr lang="ru-RU" sz="2000" dirty="0"/>
          </a:p>
        </p:txBody>
      </p:sp>
      <p:pic>
        <p:nvPicPr>
          <p:cNvPr id="54282" name="Picture 10" descr="http://isttat6.izmeri.edusite.ru/images/p5_bilyarsobornayamechet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643182"/>
            <a:ext cx="5715040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Около ворот, ведущий во внутренний город, располагался большой караван-сарай. Чужеземные купцы могли здесь сложить свои  товары, переночевать, отдохнуть перед дальней дорогой, сходить в баню.</a:t>
            </a:r>
            <a:endParaRPr lang="ru-RU" sz="2400" dirty="0"/>
          </a:p>
        </p:txBody>
      </p:sp>
      <p:pic>
        <p:nvPicPr>
          <p:cNvPr id="55304" name="Picture 8" descr="http://isttat6.izmeri.edusite.ru/images/p5_karavan-sarybilya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28497"/>
            <a:ext cx="6572296" cy="38940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1571612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Нигде не было столько купцов, как в </a:t>
            </a:r>
            <a:r>
              <a:rPr lang="ru-RU" sz="2000" b="1" dirty="0" err="1" smtClean="0"/>
              <a:t>Болгаре</a:t>
            </a:r>
            <a:r>
              <a:rPr lang="ru-RU" sz="2000" b="1" dirty="0" smtClean="0"/>
              <a:t>. Этот небольшой город на Волге стоял на пересечении торговых путей. И потому сюда приезжали купцы (гости) со всех концов мира. Здесь почти круглый год шумели многочисленные базары.</a:t>
            </a:r>
            <a:endParaRPr lang="ru-RU" sz="2000" dirty="0"/>
          </a:p>
        </p:txBody>
      </p:sp>
      <p:pic>
        <p:nvPicPr>
          <p:cNvPr id="56326" name="Picture 6" descr="http://isttat6.izmeri.edusite.ru/images/p5_aga-bazarvbolgarax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928934"/>
            <a:ext cx="4762500" cy="3248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571612"/>
            <a:ext cx="77867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Вторым после </a:t>
            </a:r>
            <a:r>
              <a:rPr lang="ru-RU" b="1" dirty="0" err="1" smtClean="0"/>
              <a:t>Биляра</a:t>
            </a:r>
            <a:r>
              <a:rPr lang="ru-RU" b="1" dirty="0" smtClean="0"/>
              <a:t> крупным городом страны был </a:t>
            </a:r>
            <a:r>
              <a:rPr lang="ru-RU" b="1" dirty="0" err="1" smtClean="0"/>
              <a:t>Сувар</a:t>
            </a:r>
            <a:r>
              <a:rPr lang="ru-RU" b="1" dirty="0" smtClean="0"/>
              <a:t>. Он также имел мощные укрепления. На вершине наружных валов стояла деревянная стена из толстых столбов с заострёнными концами. За валами шел глубокий ров с водой. Со дна его торчали остро заточенные колья. Наверху внутренних валов были возведены дубовые стены с башнями.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И в </a:t>
            </a:r>
            <a:r>
              <a:rPr lang="ru-RU" b="1" dirty="0" err="1" smtClean="0"/>
              <a:t>Суваре</a:t>
            </a:r>
            <a:r>
              <a:rPr lang="ru-RU" b="1" dirty="0" smtClean="0"/>
              <a:t> было немало кирпичных домов. Простые горожане, ремесленники строили себе одноэтажные деревянные дома. И жили они вдали от центральной части города.</a:t>
            </a:r>
            <a:endParaRPr lang="ru-RU" dirty="0"/>
          </a:p>
        </p:txBody>
      </p:sp>
      <p:pic>
        <p:nvPicPr>
          <p:cNvPr id="57356" name="Picture 12" descr="http://isttat6.izmeri.edusite.ru/images/p5_domfeodalaizsuva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143380"/>
            <a:ext cx="2874943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428736"/>
            <a:ext cx="8715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На рубеже X-XI столетий недалеко от места слияния  Волги и Казанки возникла небольшая булгарская крепость, названная Казанью. Вскоре она стала одним из крупных центров международной торговли.</a:t>
            </a:r>
            <a:endParaRPr lang="ru-RU" sz="2400" dirty="0"/>
          </a:p>
        </p:txBody>
      </p:sp>
      <p:pic>
        <p:nvPicPr>
          <p:cNvPr id="58374" name="Picture 6" descr="http://isttat6.izmeri.edusite.ru/images/p5_gkazan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000372"/>
            <a:ext cx="4762500" cy="3181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571612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Волжская </a:t>
            </a:r>
            <a:r>
              <a:rPr lang="ru-RU" sz="2400" b="1" dirty="0" err="1" smtClean="0"/>
              <a:t>Булгария</a:t>
            </a:r>
            <a:r>
              <a:rPr lang="ru-RU" sz="2400" b="1" dirty="0" smtClean="0"/>
              <a:t> наладила и поддерживала тесные связи со многими странами и народами. Это были прежде всего торговые отношения.</a:t>
            </a:r>
            <a:endParaRPr lang="ru-RU" sz="2400" dirty="0"/>
          </a:p>
        </p:txBody>
      </p:sp>
      <p:pic>
        <p:nvPicPr>
          <p:cNvPr id="59402" name="Picture 10" descr="http://isttat6.izmeri.edusite.ru/images/p37_svyazivbsdrugimistranam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928934"/>
            <a:ext cx="2274199" cy="3490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276</Words>
  <Application>Microsoft Office PowerPoint</Application>
  <PresentationFormat>Экран (4:3)</PresentationFormat>
  <Paragraphs>25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37</cp:revision>
  <dcterms:created xsi:type="dcterms:W3CDTF">2014-01-06T16:00:12Z</dcterms:created>
  <dcterms:modified xsi:type="dcterms:W3CDTF">2017-01-12T17:32:30Z</dcterms:modified>
</cp:coreProperties>
</file>