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88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291" r:id="rId11"/>
    <p:sldId id="318" r:id="rId12"/>
    <p:sldId id="31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00"/>
    <a:srgbClr val="990033"/>
    <a:srgbClr val="924900"/>
    <a:srgbClr val="2A65AC"/>
    <a:srgbClr val="FAFB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63BEF-93B8-46E2-9E17-1E082CCA5161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637E2-DC3F-4D12-BC14-6992AC1D1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413D5-C178-4D2A-87C4-B25D6DF7E349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1520" y="5085184"/>
            <a:ext cx="8568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ru-RU" sz="2400" b="1" i="1" dirty="0"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484784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4200"/>
                </a:solidFill>
                <a:latin typeface="Times New Roman" pitchFamily="18" charset="0"/>
                <a:ea typeface="MingLiU_HKSCS-ExtB" pitchFamily="18" charset="-120"/>
                <a:cs typeface="Times New Roman" pitchFamily="18" charset="0"/>
              </a:rPr>
              <a:t>Булгарский улус. Распад Золотой Орды</a:t>
            </a:r>
            <a:endParaRPr lang="ru-RU" sz="3200" b="1" dirty="0">
              <a:solidFill>
                <a:srgbClr val="004200"/>
              </a:solidFill>
              <a:latin typeface="Times New Roman" pitchFamily="18" charset="0"/>
              <a:ea typeface="MingLiU_HKSCS-ExtB" pitchFamily="18" charset="-12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5896" y="5085184"/>
            <a:ext cx="1965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4200"/>
                </a:solidFill>
                <a:latin typeface="Georgia" pitchFamily="18" charset="0"/>
              </a:rPr>
              <a:t>6 класс</a:t>
            </a:r>
            <a:endParaRPr lang="ru-RU" sz="3600" b="1" dirty="0">
              <a:solidFill>
                <a:srgbClr val="0042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28596" y="500042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Армия </a:t>
            </a:r>
            <a:r>
              <a:rPr lang="ru-RU" sz="2000" b="1" dirty="0" err="1" smtClean="0"/>
              <a:t>Токтамыша</a:t>
            </a:r>
            <a:r>
              <a:rPr lang="ru-RU" sz="2000" b="1" dirty="0" smtClean="0"/>
              <a:t> и Тимура дважды, в 1391 и 1295 годах, сходилась в больших сражениях. И оба раза </a:t>
            </a:r>
            <a:r>
              <a:rPr lang="ru-RU" sz="2000" b="1" dirty="0" err="1" smtClean="0"/>
              <a:t>Токтамыш</a:t>
            </a:r>
            <a:r>
              <a:rPr lang="ru-RU" sz="2000" b="1" dirty="0" smtClean="0"/>
              <a:t> терпел поражение. После сражения 1395 года отряды Тимура разграбили и разрушили Болгар, Сарай, Астрахань и торговые центры Крыма. Население многих городов было перебито и угнано в рабство. В городах резко сократилось ремесленное производство.</a:t>
            </a:r>
            <a:endParaRPr lang="ru-RU" sz="2000" dirty="0" smtClean="0"/>
          </a:p>
          <a:p>
            <a:r>
              <a:rPr lang="ru-RU" sz="2000" dirty="0" smtClean="0"/>
              <a:t> </a:t>
            </a:r>
            <a:r>
              <a:rPr lang="ru-RU" sz="2000" b="1" dirty="0" smtClean="0"/>
              <a:t>На </a:t>
            </a:r>
            <a:r>
              <a:rPr lang="ru-RU" sz="2000" b="1" dirty="0" smtClean="0"/>
              <a:t>территории единого государства возникли независимые орды. Между их правителями разгорелась борьба за власть и за земли.</a:t>
            </a:r>
            <a:endParaRPr lang="ru-RU" sz="2000" dirty="0"/>
          </a:p>
        </p:txBody>
      </p:sp>
      <p:pic>
        <p:nvPicPr>
          <p:cNvPr id="26632" name="Picture 8" descr="http://isttat6.izmeri.edusite.ru/images/p58_padeniez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071810"/>
            <a:ext cx="2375750" cy="3429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85720" y="428604"/>
            <a:ext cx="8143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Казалось никогда уже не быть Золотой Орде единой. Но тут взошла звезда эмира </a:t>
            </a:r>
            <a:r>
              <a:rPr lang="ru-RU" b="1" dirty="0" err="1" smtClean="0"/>
              <a:t>Идегея</a:t>
            </a:r>
            <a:r>
              <a:rPr lang="ru-RU" b="1" dirty="0" smtClean="0"/>
              <a:t>. Сначала он возглавил золотоордынское войско, а затем разбил соединенные силы литовского князя </a:t>
            </a:r>
            <a:r>
              <a:rPr lang="ru-RU" b="1" dirty="0" err="1" smtClean="0"/>
              <a:t>Витовта</a:t>
            </a:r>
            <a:r>
              <a:rPr lang="ru-RU" b="1" dirty="0" smtClean="0"/>
              <a:t> и бежавшего в Литву </a:t>
            </a:r>
            <a:r>
              <a:rPr lang="ru-RU" b="1" dirty="0" err="1" smtClean="0"/>
              <a:t>Токтамыша</a:t>
            </a:r>
            <a:r>
              <a:rPr lang="ru-RU" b="1" dirty="0" smtClean="0"/>
              <a:t>. В 1339 году </a:t>
            </a:r>
            <a:r>
              <a:rPr lang="ru-RU" b="1" dirty="0" err="1" smtClean="0"/>
              <a:t>Идегей</a:t>
            </a:r>
            <a:r>
              <a:rPr lang="ru-RU" b="1" dirty="0" smtClean="0"/>
              <a:t> фактически стал правителем Золотой Орды. Ему подчинялись все прежние улусы </a:t>
            </a:r>
            <a:r>
              <a:rPr lang="ru-RU" b="1" dirty="0" err="1" smtClean="0"/>
              <a:t>Джучи</a:t>
            </a:r>
            <a:r>
              <a:rPr lang="ru-RU" b="1" dirty="0" smtClean="0"/>
              <a:t>. Это было последнее объединение Золотой Орды. Более десяти лет в ней сохранялись относительный мир и покой.</a:t>
            </a:r>
            <a:endParaRPr lang="ru-RU" dirty="0"/>
          </a:p>
        </p:txBody>
      </p:sp>
      <p:pic>
        <p:nvPicPr>
          <p:cNvPr id="60438" name="Picture 22" descr="http://isttat6.izmeri.edusite.ru/images/p58_idegey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357430"/>
            <a:ext cx="1905000" cy="2867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571612"/>
            <a:ext cx="8358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0042"/>
            <a:ext cx="8858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500042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Потом в Золотой орде начались сплошные междоусобицы и нескончаемая борьба за власть. Они привели к гибели </a:t>
            </a:r>
            <a:r>
              <a:rPr lang="ru-RU" sz="2400" b="1" dirty="0" err="1" smtClean="0"/>
              <a:t>Идегея</a:t>
            </a:r>
            <a:r>
              <a:rPr lang="ru-RU" sz="2400" b="1" dirty="0" smtClean="0"/>
              <a:t> (1419 г.) и всего государства. На  золотоордынских землях возникли четыре ханства - Крымское, Астраханское, Казанское и Сибирское, а также две орды - Ногайская и Большая.</a:t>
            </a:r>
            <a:endParaRPr lang="ru-RU" sz="2400" dirty="0" smtClean="0"/>
          </a:p>
          <a:p>
            <a:r>
              <a:rPr lang="ru-RU" sz="2400" dirty="0" smtClean="0">
                <a:solidFill>
                  <a:srgbClr val="FF0000"/>
                </a:solidFill>
              </a:rPr>
              <a:t> 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Золотая Орда просуществовала два столетия. Все это время Булгарские земли находились в ее составе. История Золотой Орды стала частью истории татарского народа.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just"/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42910" y="357166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 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500042"/>
            <a:ext cx="7715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Войско Батыя в 1236 году оставило после себя на землях булгар дымящиеся развалины. Жизнь медленно </a:t>
            </a:r>
            <a:r>
              <a:rPr lang="ru-RU" sz="2000" b="1" dirty="0" err="1" smtClean="0"/>
              <a:t>возращалась</a:t>
            </a:r>
            <a:r>
              <a:rPr lang="ru-RU" sz="2000" b="1" dirty="0" smtClean="0"/>
              <a:t> на эти земли, ставшие теперь Булгарским улусом. К бедам </a:t>
            </a:r>
            <a:r>
              <a:rPr lang="ru-RU" sz="2000" b="1" dirty="0" err="1" smtClean="0"/>
              <a:t>Батыева</a:t>
            </a:r>
            <a:r>
              <a:rPr lang="ru-RU" sz="2000" b="1" dirty="0" smtClean="0"/>
              <a:t> разорения добавилась большая дань золотоордынским ханам.</a:t>
            </a:r>
            <a:endParaRPr lang="ru-RU" sz="2000" dirty="0" smtClean="0"/>
          </a:p>
          <a:p>
            <a:r>
              <a:rPr lang="ru-RU" sz="2000" dirty="0" smtClean="0"/>
              <a:t> </a:t>
            </a:r>
            <a:r>
              <a:rPr lang="ru-RU" sz="2000" b="1" dirty="0" smtClean="0"/>
              <a:t>Но </a:t>
            </a:r>
            <a:r>
              <a:rPr lang="ru-RU" sz="2000" b="1" dirty="0" smtClean="0"/>
              <a:t>все же Булгарская земля постепенно залечивала раны. Заново были  отстроены Болгар на Волге и </a:t>
            </a:r>
            <a:r>
              <a:rPr lang="ru-RU" sz="2000" b="1" dirty="0" err="1" smtClean="0"/>
              <a:t>Джукетау</a:t>
            </a:r>
            <a:r>
              <a:rPr lang="ru-RU" sz="2000" b="1" dirty="0" smtClean="0"/>
              <a:t> на Каме. На новом месте поднялся </a:t>
            </a:r>
            <a:r>
              <a:rPr lang="ru-RU" sz="2000" b="1" dirty="0" err="1" smtClean="0"/>
              <a:t>Биляр</a:t>
            </a:r>
            <a:r>
              <a:rPr lang="ru-RU" sz="2000" b="1" dirty="0" smtClean="0"/>
              <a:t>. Но ни один из городов теперь не имел укреплений.</a:t>
            </a:r>
            <a:endParaRPr lang="ru-RU" sz="2000" dirty="0"/>
          </a:p>
        </p:txBody>
      </p:sp>
      <p:pic>
        <p:nvPicPr>
          <p:cNvPr id="32778" name="Picture 10" descr="http://isttat6.izmeri.edusite.ru/images/p8_ruinyixanskoymechet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714620"/>
            <a:ext cx="4762500" cy="375285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85728"/>
            <a:ext cx="8572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 XIV столетию Болгар стал одним из крупнейших городов Золотой Орды. В нем появились новые ремесленные слободы. В слободах жили литейщики и кузнецы, гончары и косторезы, а также кожевенники. Жилище ремесленников было незатейливым, зато улицы в слободах были покрыты деревянными настилом. Богатые же горожане возводили себе дома из </a:t>
            </a:r>
            <a:r>
              <a:rPr lang="ru-RU" sz="2000" b="1" dirty="0" err="1" smtClean="0"/>
              <a:t>обоженного</a:t>
            </a:r>
            <a:r>
              <a:rPr lang="ru-RU" sz="2000" b="1" dirty="0" smtClean="0"/>
              <a:t> кирпича и с подпольным отоплением.</a:t>
            </a:r>
            <a:endParaRPr lang="ru-RU" sz="2000" dirty="0" smtClean="0"/>
          </a:p>
          <a:p>
            <a:r>
              <a:rPr lang="ru-RU" sz="2000" dirty="0" smtClean="0"/>
              <a:t> </a:t>
            </a:r>
          </a:p>
          <a:p>
            <a:r>
              <a:rPr lang="ru-RU" sz="2000" b="1" dirty="0" smtClean="0"/>
              <a:t>Замечательными мастерами были болгарские строители. На центральной площади города они возвели высокую</a:t>
            </a:r>
            <a:r>
              <a:rPr lang="ru-RU" sz="2000" i="1" dirty="0" smtClean="0"/>
              <a:t> </a:t>
            </a:r>
            <a:r>
              <a:rPr lang="ru-RU" sz="2000" b="1" dirty="0" smtClean="0"/>
              <a:t>Соборную мечеть</a:t>
            </a:r>
            <a:r>
              <a:rPr lang="ru-RU" sz="2000" i="1" dirty="0" smtClean="0"/>
              <a:t> </a:t>
            </a:r>
            <a:r>
              <a:rPr lang="ru-RU" sz="2000" b="1" dirty="0" smtClean="0"/>
              <a:t>из камня. Зал мечети был выложен майоликовыми и изразцовыми плитами. За ее толстыми стенами жители </a:t>
            </a:r>
            <a:r>
              <a:rPr lang="ru-RU" sz="2000" b="1" dirty="0" err="1" smtClean="0"/>
              <a:t>Болгара</a:t>
            </a:r>
            <a:r>
              <a:rPr lang="ru-RU" sz="2000" b="1" dirty="0" smtClean="0"/>
              <a:t> могли укрыться в случае военной </a:t>
            </a:r>
            <a:r>
              <a:rPr lang="ru-RU" sz="2000" b="1" dirty="0" err="1" smtClean="0"/>
              <a:t>опастности</a:t>
            </a:r>
            <a:r>
              <a:rPr lang="ru-RU" sz="2000" b="1" dirty="0" smtClean="0"/>
              <a:t>.</a:t>
            </a:r>
            <a:endParaRPr lang="ru-RU" sz="2000" dirty="0"/>
          </a:p>
        </p:txBody>
      </p:sp>
      <p:pic>
        <p:nvPicPr>
          <p:cNvPr id="53264" name="Picture 16" descr="http://isttat6.izmeri.edusite.ru/images/p56_malyiyminar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714752"/>
            <a:ext cx="2135996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83582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Легендами овеяна Черная палата города </a:t>
            </a:r>
            <a:r>
              <a:rPr lang="ru-RU" sz="2000" b="1" dirty="0" err="1" smtClean="0"/>
              <a:t>Болгара</a:t>
            </a:r>
            <a:r>
              <a:rPr lang="ru-RU" sz="2000" b="1" dirty="0" smtClean="0"/>
              <a:t>. Это сооружение названо так по его сильно потемневшим от пожара стенам. Вот что гласит предание. В Черной палате после подавления восстания булгар ордынцами укрылся булгарский хан Абдулла со своей семьей и приближенными. Преследователи обложили здание бревнами и подожгли. Все, кто находился внутри, должны были погибнуть. Но </a:t>
            </a:r>
            <a:r>
              <a:rPr lang="ru-RU" sz="2000" b="1" dirty="0" err="1" smtClean="0"/>
              <a:t>очеровательная</a:t>
            </a:r>
            <a:r>
              <a:rPr lang="ru-RU" sz="2000" b="1" dirty="0" smtClean="0"/>
              <a:t> дочь булгарского хана смогла выбраться на крышу и остаться живой. Ее не погубили ни языки обжигающего пламени, ни удушливый черный дым. Когда пожар стал стихать, все увидели, как юная красавица вознеслась на небо</a:t>
            </a:r>
            <a:endParaRPr lang="ru-RU" sz="2000" dirty="0"/>
          </a:p>
        </p:txBody>
      </p:sp>
      <p:pic>
        <p:nvPicPr>
          <p:cNvPr id="54292" name="Picture 20" descr="http://isttat6.izmeri.edusite.ru/images/p56_mavzoleyokolosobornoymeche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429000"/>
            <a:ext cx="3810000" cy="2847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8858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В пределах города располагалось другое замечательное сооружение - Белая палата. Это была общественная баня с несколькими куполообразными крышами. В холодное время года баня отапливалась, горячая же вода была в ней  постоянно. Тепло подавалось под подземным каналам, а горячая вода, как холодная, - по керамическим трубам.</a:t>
            </a:r>
            <a:endParaRPr lang="ru-RU" sz="2400" dirty="0"/>
          </a:p>
        </p:txBody>
      </p:sp>
      <p:pic>
        <p:nvPicPr>
          <p:cNvPr id="55310" name="Picture 14" descr="http://isttat6.izmeri.edusite.ru/images/p56_belayapala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214686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28604"/>
            <a:ext cx="9001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 1242 году  умер хан Узбек. С этого времени начинается  постепенный упадок Золотой Орды. Среди </a:t>
            </a:r>
            <a:r>
              <a:rPr lang="ru-RU" sz="2400" b="1" dirty="0" err="1" smtClean="0"/>
              <a:t>Джучидов</a:t>
            </a:r>
            <a:r>
              <a:rPr lang="ru-RU" sz="2400" b="1" dirty="0" smtClean="0"/>
              <a:t> возникают распри. Каждый из них, набрав силу, хотел единолично править в своём улусе.</a:t>
            </a:r>
            <a:endParaRPr lang="ru-RU" sz="2400" b="1" dirty="0"/>
          </a:p>
        </p:txBody>
      </p:sp>
      <p:pic>
        <p:nvPicPr>
          <p:cNvPr id="56332" name="Picture 12" descr="http://isttat6.izmeri.edusite.ru/images/p57_voyskoz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14554"/>
            <a:ext cx="7755198" cy="3981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35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Неустойчивой стала власть ханов. Следующий после Узбека хан </a:t>
            </a:r>
            <a:r>
              <a:rPr lang="ru-RU" sz="2400" b="1" dirty="0" err="1" smtClean="0"/>
              <a:t>Джанибек</a:t>
            </a:r>
            <a:r>
              <a:rPr lang="ru-RU" sz="2400" b="1" dirty="0" smtClean="0"/>
              <a:t> правил 15 лет. Но он был убит в результате заговора. Такая же участь ждала жестокого </a:t>
            </a:r>
            <a:r>
              <a:rPr lang="ru-RU" sz="2400" b="1" dirty="0" err="1" smtClean="0"/>
              <a:t>Бердибека</a:t>
            </a:r>
            <a:r>
              <a:rPr lang="ru-RU" sz="2400" b="1" dirty="0" smtClean="0"/>
              <a:t>. Он занимал ханский престол всего два года. В Золотой Орде воцарилась смута. После убийства </a:t>
            </a:r>
            <a:r>
              <a:rPr lang="ru-RU" sz="2400" b="1" dirty="0" err="1" smtClean="0"/>
              <a:t>Бердибека</a:t>
            </a:r>
            <a:r>
              <a:rPr lang="ru-RU" sz="2400" b="1" dirty="0" smtClean="0"/>
              <a:t> на золотоордынском престоле за двадцать лет пребывало 25 ханов.</a:t>
            </a:r>
            <a:endParaRPr lang="ru-RU" sz="2400" dirty="0"/>
          </a:p>
        </p:txBody>
      </p:sp>
      <p:pic>
        <p:nvPicPr>
          <p:cNvPr id="57364" name="Picture 20" descr="http://isttat6.izmeri.edusite.ru/images/p57_djanibek-x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786058"/>
            <a:ext cx="1905000" cy="3190876"/>
          </a:xfrm>
          <a:prstGeom prst="rect">
            <a:avLst/>
          </a:prstGeom>
          <a:noFill/>
        </p:spPr>
      </p:pic>
      <p:pic>
        <p:nvPicPr>
          <p:cNvPr id="57366" name="Picture 22" descr="http://isttat6.izmeri.edusite.ru/images/p57_mama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643182"/>
            <a:ext cx="2381250" cy="3524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Воспользовавшись поражением Мамая, в Золотой Орде воцарился </a:t>
            </a:r>
            <a:r>
              <a:rPr lang="ru-RU" sz="2000" b="1" dirty="0" err="1" smtClean="0"/>
              <a:t>Токтамыш</a:t>
            </a:r>
            <a:r>
              <a:rPr lang="ru-RU" sz="2000" b="1" dirty="0" smtClean="0"/>
              <a:t>. Он сумел прекратить многолетнюю междоусобицу. Орда, пусть и на короткое время, стала единым государством. Возобновила выплату дани Русь.</a:t>
            </a:r>
            <a:endParaRPr lang="ru-RU" sz="2000" dirty="0"/>
          </a:p>
        </p:txBody>
      </p:sp>
      <p:pic>
        <p:nvPicPr>
          <p:cNvPr id="58380" name="Picture 12" descr="http://isttat6.izmeri.edusite.ru/images/p58_toktamyi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643050"/>
            <a:ext cx="2857500" cy="4105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85720" y="500042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Объединения Золотой Орды </a:t>
            </a:r>
            <a:r>
              <a:rPr lang="ru-RU" b="1" dirty="0" err="1" smtClean="0"/>
              <a:t>Токтамыш</a:t>
            </a:r>
            <a:r>
              <a:rPr lang="ru-RU" b="1" dirty="0" smtClean="0"/>
              <a:t> добился при помощи </a:t>
            </a:r>
            <a:r>
              <a:rPr lang="ru-RU" b="1" dirty="0" err="1" smtClean="0"/>
              <a:t>среднеазитского</a:t>
            </a:r>
            <a:r>
              <a:rPr lang="ru-RU" b="1" dirty="0" smtClean="0"/>
              <a:t> полководца и правителя Тимура. Сначала они действовали сообща. Но потом </a:t>
            </a:r>
            <a:r>
              <a:rPr lang="ru-RU" b="1" dirty="0" err="1" smtClean="0"/>
              <a:t>Токтамыш</a:t>
            </a:r>
            <a:r>
              <a:rPr lang="ru-RU" b="1" dirty="0" smtClean="0"/>
              <a:t> вступил в борьбу со своим покровителем, претендуя на его владения. Тимур же вознамерился подчинить себе весь </a:t>
            </a:r>
            <a:r>
              <a:rPr lang="ru-RU" b="1" dirty="0" err="1" smtClean="0"/>
              <a:t>Джучиев</a:t>
            </a:r>
            <a:r>
              <a:rPr lang="ru-RU" b="1" dirty="0" smtClean="0"/>
              <a:t> улус.</a:t>
            </a:r>
            <a:endParaRPr lang="ru-RU" dirty="0"/>
          </a:p>
        </p:txBody>
      </p:sp>
      <p:pic>
        <p:nvPicPr>
          <p:cNvPr id="59408" name="Picture 16" descr="http://isttat6.izmeri.edusite.ru/images/p58_timu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928802"/>
            <a:ext cx="2857500" cy="3895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177</Words>
  <Application>Microsoft Office PowerPoint</Application>
  <PresentationFormat>Экран (4:3)</PresentationFormat>
  <Paragraphs>25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44</cp:revision>
  <dcterms:created xsi:type="dcterms:W3CDTF">2014-01-06T16:00:12Z</dcterms:created>
  <dcterms:modified xsi:type="dcterms:W3CDTF">2017-01-12T18:26:43Z</dcterms:modified>
</cp:coreProperties>
</file>